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2"/>
  </p:notesMasterIdLst>
  <p:handoutMasterIdLst>
    <p:handoutMasterId r:id="rId43"/>
  </p:handoutMasterIdLst>
  <p:sldIdLst>
    <p:sldId id="256" r:id="rId2"/>
    <p:sldId id="303" r:id="rId3"/>
    <p:sldId id="261" r:id="rId4"/>
    <p:sldId id="290" r:id="rId5"/>
    <p:sldId id="284" r:id="rId6"/>
    <p:sldId id="312" r:id="rId7"/>
    <p:sldId id="313" r:id="rId8"/>
    <p:sldId id="310" r:id="rId9"/>
    <p:sldId id="311" r:id="rId10"/>
    <p:sldId id="292" r:id="rId11"/>
    <p:sldId id="317" r:id="rId12"/>
    <p:sldId id="321" r:id="rId13"/>
    <p:sldId id="314" r:id="rId14"/>
    <p:sldId id="318" r:id="rId15"/>
    <p:sldId id="319" r:id="rId16"/>
    <p:sldId id="320" r:id="rId17"/>
    <p:sldId id="288" r:id="rId18"/>
    <p:sldId id="324" r:id="rId19"/>
    <p:sldId id="298" r:id="rId20"/>
    <p:sldId id="325" r:id="rId21"/>
    <p:sldId id="339" r:id="rId22"/>
    <p:sldId id="326" r:id="rId23"/>
    <p:sldId id="336" r:id="rId24"/>
    <p:sldId id="344" r:id="rId25"/>
    <p:sldId id="327" r:id="rId26"/>
    <p:sldId id="329" r:id="rId27"/>
    <p:sldId id="328" r:id="rId28"/>
    <p:sldId id="330" r:id="rId29"/>
    <p:sldId id="331" r:id="rId30"/>
    <p:sldId id="333" r:id="rId31"/>
    <p:sldId id="332" r:id="rId32"/>
    <p:sldId id="334" r:id="rId33"/>
    <p:sldId id="335" r:id="rId34"/>
    <p:sldId id="338" r:id="rId35"/>
    <p:sldId id="340" r:id="rId36"/>
    <p:sldId id="341" r:id="rId37"/>
    <p:sldId id="342" r:id="rId38"/>
    <p:sldId id="343" r:id="rId39"/>
    <p:sldId id="323" r:id="rId40"/>
    <p:sldId id="322" r:id="rId41"/>
  </p:sldIdLst>
  <p:sldSz cx="9144000" cy="6858000" type="screen4x3"/>
  <p:notesSz cx="9869488" cy="6735763"/>
  <p:embeddedFontLst>
    <p:embeddedFont>
      <p:font typeface="Lato" panose="02020500000000000000" charset="0"/>
      <p:regular r:id="rId44"/>
      <p:bold r:id="rId45"/>
      <p:italic r:id="rId46"/>
      <p:boldItalic r:id="rId47"/>
    </p:embeddedFont>
    <p:embeddedFont>
      <p:font typeface="微軟正黑體" panose="020B0604030504040204" pitchFamily="34" charset="-120"/>
      <p:regular r:id="rId48"/>
      <p:bold r:id="rId49"/>
    </p:embeddedFont>
    <p:embeddedFont>
      <p:font typeface="Raleway" panose="02020500000000000000" charset="0"/>
      <p:regular r:id="rId50"/>
      <p:bold r:id="rId51"/>
      <p:italic r:id="rId52"/>
      <p:boldItalic r:id="rId5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5C5"/>
    <a:srgbClr val="73B2DA"/>
    <a:srgbClr val="97A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1DADAF-C452-4BED-A372-887F624FDFEF}">
  <a:tblStyle styleId="{421DADAF-C452-4BED-A372-887F624FDF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5947" autoAdjust="0"/>
  </p:normalViewPr>
  <p:slideViewPr>
    <p:cSldViewPr snapToGrid="0">
      <p:cViewPr varScale="1">
        <p:scale>
          <a:sx n="99" d="100"/>
          <a:sy n="99" d="100"/>
        </p:scale>
        <p:origin x="210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4.fntdata"/><Relationship Id="rId50" Type="http://schemas.openxmlformats.org/officeDocument/2006/relationships/font" Target="fonts/font7.fntdata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2.fntdata"/><Relationship Id="rId53" Type="http://schemas.openxmlformats.org/officeDocument/2006/relationships/font" Target="fonts/font10.fntdata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handoutMaster" Target="handoutMasters/handoutMaster1.xml"/><Relationship Id="rId48" Type="http://schemas.openxmlformats.org/officeDocument/2006/relationships/font" Target="fonts/font5.fntdata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font" Target="fonts/font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6.fntdata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1.fntdata"/><Relationship Id="rId52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5FEA-F43E-45BA-8ACE-D34F8F9E64B0}" type="datetimeFigureOut">
              <a:rPr lang="zh-TW" altLang="en-US" smtClean="0"/>
              <a:t>2019/6/17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5F511-0244-47B8-A804-49FCE592A2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192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這頁順序往後 內容改在 </a:t>
            </a:r>
            <a:r>
              <a:rPr lang="en-US" altLang="zh-TW" dirty="0" smtClean="0"/>
              <a:t>test case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設計</a:t>
            </a:r>
            <a:r>
              <a:rPr lang="en-US" altLang="zh-TW" baseline="0" dirty="0" smtClean="0"/>
              <a:t>+</a:t>
            </a:r>
            <a:r>
              <a:rPr lang="zh-TW" altLang="en-US" baseline="0" dirty="0" smtClean="0"/>
              <a:t>方法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95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這頁順序往後 內容改在 </a:t>
            </a:r>
            <a:r>
              <a:rPr lang="en-US" altLang="zh-TW" dirty="0" smtClean="0"/>
              <a:t>test case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設計</a:t>
            </a:r>
            <a:r>
              <a:rPr lang="en-US" altLang="zh-TW" baseline="0" dirty="0" smtClean="0"/>
              <a:t>+</a:t>
            </a:r>
            <a:r>
              <a:rPr lang="zh-TW" altLang="en-US" baseline="0" dirty="0" smtClean="0"/>
              <a:t>方法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82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16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04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397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837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178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16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50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46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1.</a:t>
            </a:r>
            <a:r>
              <a:rPr lang="zh-TW" altLang="en-US" dirty="0" smtClean="0"/>
              <a:t>滑動問題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系統通知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3.</a:t>
            </a:r>
            <a:r>
              <a:rPr lang="zh-TW" altLang="en-US" dirty="0" smtClean="0"/>
              <a:t>等待問題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4.</a:t>
            </a:r>
            <a:r>
              <a:rPr lang="zh-TW" altLang="en-US" dirty="0" smtClean="0"/>
              <a:t>權限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5.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6.</a:t>
            </a:r>
            <a:r>
              <a:rPr lang="zh-TW" altLang="en-US" dirty="0" smtClean="0"/>
              <a:t>時間問題 </a:t>
            </a:r>
            <a:r>
              <a:rPr lang="en-US" altLang="zh-TW" dirty="0" smtClean="0"/>
              <a:t>(</a:t>
            </a:r>
            <a:r>
              <a:rPr lang="zh-TW" altLang="en-US" dirty="0" smtClean="0"/>
              <a:t>跨日 </a:t>
            </a:r>
            <a:r>
              <a:rPr lang="en-US" altLang="zh-TW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7.</a:t>
            </a:r>
            <a:r>
              <a:rPr lang="zh-TW" altLang="en-US" dirty="0" smtClean="0"/>
              <a:t>螢幕比例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1.Test</a:t>
            </a:r>
            <a:r>
              <a:rPr lang="en-US" altLang="zh-TW" baseline="0" dirty="0" smtClean="0"/>
              <a:t>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2</a:t>
            </a:r>
            <a:r>
              <a:rPr lang="zh-TW" altLang="en-US" baseline="0" dirty="0" smtClean="0"/>
              <a:t>框架</a:t>
            </a:r>
            <a:r>
              <a:rPr lang="en-US" altLang="zh-TW" baseline="0" dirty="0" smtClean="0"/>
              <a:t> &amp; </a:t>
            </a:r>
            <a:r>
              <a:rPr lang="zh-TW" altLang="en-US" baseline="0" dirty="0" smtClean="0"/>
              <a:t>框架說明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3.</a:t>
            </a:r>
            <a:r>
              <a:rPr lang="zh-TW" altLang="en-US" baseline="0" dirty="0" smtClean="0"/>
              <a:t>腳本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4.StateGraph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5.</a:t>
            </a:r>
            <a:r>
              <a:rPr lang="zh-TW" altLang="en-US" baseline="0" dirty="0" smtClean="0"/>
              <a:t>文件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6.</a:t>
            </a:r>
            <a:r>
              <a:rPr lang="zh-TW" altLang="en-US" baseline="0" dirty="0" smtClean="0"/>
              <a:t>影片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7.UseCase</a:t>
            </a:r>
            <a:r>
              <a:rPr lang="en-US" altLang="zh-TW" baseline="0" dirty="0" smtClean="0"/>
              <a:t> 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8.CI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798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28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30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77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27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98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10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599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573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269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791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110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改名為 </a:t>
            </a:r>
            <a:r>
              <a:rPr lang="en-US" dirty="0" smtClean="0"/>
              <a:t>Test case design</a:t>
            </a:r>
            <a:r>
              <a:rPr lang="en-US" baseline="0" dirty="0" smtClean="0"/>
              <a:t> artifacts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88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這邊用手機</a:t>
            </a:r>
            <a:r>
              <a:rPr lang="en-US" altLang="zh-TW" dirty="0" smtClean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06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86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4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7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C1: have null string</a:t>
            </a:r>
          </a:p>
          <a:p>
            <a:r>
              <a:rPr lang="en-US" altLang="zh-TW" dirty="0" smtClean="0"/>
              <a:t>C2: special character(</a:t>
            </a:r>
            <a:r>
              <a:rPr lang="zh-TW" altLang="en-US" dirty="0" smtClean="0"/>
              <a:t>空白</a:t>
            </a:r>
            <a:r>
              <a:rPr lang="en-US" altLang="zh-TW" dirty="0" smtClean="0"/>
              <a:t>)</a:t>
            </a:r>
            <a:r>
              <a:rPr lang="zh-TW" altLang="en-US" dirty="0" smtClean="0"/>
              <a:t> 說明 那些字元 為什麼是這些字元</a:t>
            </a:r>
            <a:endParaRPr lang="en-US" altLang="zh-TW" dirty="0" smtClean="0"/>
          </a:p>
          <a:p>
            <a:r>
              <a:rPr lang="en-US" altLang="zh-TW" dirty="0" smtClean="0"/>
              <a:t>C3: valid string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要分詳細一點</a:t>
            </a:r>
            <a:r>
              <a:rPr lang="en-US" altLang="zh-TW" dirty="0" smtClean="0"/>
              <a:t>) </a:t>
            </a:r>
            <a:r>
              <a:rPr lang="zh-TW" altLang="en-US" dirty="0" smtClean="0"/>
              <a:t>例如</a:t>
            </a:r>
            <a:r>
              <a:rPr lang="en-US" altLang="zh-TW" dirty="0" smtClean="0"/>
              <a:t>STRING  </a:t>
            </a:r>
            <a:r>
              <a:rPr lang="zh-TW" altLang="en-US" dirty="0" smtClean="0"/>
              <a:t>上限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349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219456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TVBHPrcw6Q&amp;feature=youtu.b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-zlCvBwUL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git.csie.ntut.edu.tw/jenkins3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mfs/opentasks/issues/804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374673c4-d53d-4d0c-ad7a-de5cd8ff10b0/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ntutsesdt/A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kesm0887/STV-Project?fbclid=IwAR00erpWC8pLb0SsoXVeUWPQ6lOxfljBKqWkKeWRop08WpoY_zgfCvsCtug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ucidchart.com/documents/edit/374673c4-d53d-4d0c-ad7a-de5cd8ff10b0/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545577" y="3820415"/>
            <a:ext cx="7859867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STV-</a:t>
            </a:r>
            <a:r>
              <a:rPr lang="en-US" altLang="zh-TW" dirty="0"/>
              <a:t>Project Presentation</a:t>
            </a:r>
            <a:endParaRPr dirty="0"/>
          </a:p>
        </p:txBody>
      </p:sp>
      <p:sp>
        <p:nvSpPr>
          <p:cNvPr id="5" name="Google Shape;88;p12"/>
          <p:cNvSpPr txBox="1">
            <a:spLocks/>
          </p:cNvSpPr>
          <p:nvPr/>
        </p:nvSpPr>
        <p:spPr>
          <a:xfrm>
            <a:off x="545577" y="4878423"/>
            <a:ext cx="7859867" cy="61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fontAlgn="t"/>
            <a:r>
              <a:rPr lang="en-US" sz="3200" dirty="0" smtClean="0"/>
              <a:t>Team Member :</a:t>
            </a:r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24878" y="5102240"/>
            <a:ext cx="2584713" cy="15388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t"/>
            <a:r>
              <a:rPr lang="en-US" altLang="zh-TW" sz="16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107598010</a:t>
            </a:r>
            <a:r>
              <a:rPr lang="zh-TW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陳郁欣</a:t>
            </a:r>
            <a:endParaRPr lang="en-US" altLang="zh-TW" sz="16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107598013</a:t>
            </a:r>
            <a:r>
              <a:rPr lang="zh-TW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鄭鴻仁</a:t>
            </a:r>
            <a:endParaRPr lang="en-US" altLang="zh-TW" sz="16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6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107598020</a:t>
            </a:r>
            <a:r>
              <a:rPr lang="zh-TW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林冠璋</a:t>
            </a:r>
            <a:endParaRPr lang="zh-TW" altLang="zh-TW" sz="16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107598025</a:t>
            </a:r>
            <a:r>
              <a:rPr lang="zh-TW" altLang="zh-TW" sz="16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陳巧宜</a:t>
            </a:r>
          </a:p>
          <a:p>
            <a:pPr lvl="2"/>
            <a:r>
              <a:rPr lang="en-US" altLang="zh-TW" sz="16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107598042</a:t>
            </a:r>
            <a:r>
              <a:rPr lang="zh-TW" altLang="zh-TW" sz="16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洪子軒</a:t>
            </a:r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3" y="797536"/>
            <a:ext cx="1552575" cy="155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32153" y="140630"/>
            <a:ext cx="7494162" cy="6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4000" dirty="0" smtClean="0"/>
              <a:t>Approach</a:t>
            </a:r>
            <a:r>
              <a:rPr lang="en-US" altLang="zh-TW" dirty="0" smtClean="0"/>
              <a:t>-</a:t>
            </a:r>
            <a:endParaRPr sz="3200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0" y="1245098"/>
            <a:ext cx="2357442" cy="26440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87305" y="1245098"/>
            <a:ext cx="2396912" cy="26440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6583" y="1245098"/>
            <a:ext cx="2546301" cy="264407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50" y="4031665"/>
            <a:ext cx="2357442" cy="262732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365794"/>
              </p:ext>
            </p:extLst>
          </p:nvPr>
        </p:nvGraphicFramePr>
        <p:xfrm>
          <a:off x="2660543" y="4206239"/>
          <a:ext cx="6368733" cy="2377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0430">
                  <a:extLst>
                    <a:ext uri="{9D8B030D-6E8A-4147-A177-3AD203B41FA5}">
                      <a16:colId xmlns:a16="http://schemas.microsoft.com/office/drawing/2014/main" val="1611709251"/>
                    </a:ext>
                  </a:extLst>
                </a:gridCol>
                <a:gridCol w="849205">
                  <a:extLst>
                    <a:ext uri="{9D8B030D-6E8A-4147-A177-3AD203B41FA5}">
                      <a16:colId xmlns:a16="http://schemas.microsoft.com/office/drawing/2014/main" val="3682861925"/>
                    </a:ext>
                  </a:extLst>
                </a:gridCol>
                <a:gridCol w="1078816">
                  <a:extLst>
                    <a:ext uri="{9D8B030D-6E8A-4147-A177-3AD203B41FA5}">
                      <a16:colId xmlns:a16="http://schemas.microsoft.com/office/drawing/2014/main" val="4121262660"/>
                    </a:ext>
                  </a:extLst>
                </a:gridCol>
                <a:gridCol w="1053306">
                  <a:extLst>
                    <a:ext uri="{9D8B030D-6E8A-4147-A177-3AD203B41FA5}">
                      <a16:colId xmlns:a16="http://schemas.microsoft.com/office/drawing/2014/main" val="3203516444"/>
                    </a:ext>
                  </a:extLst>
                </a:gridCol>
                <a:gridCol w="976785">
                  <a:extLst>
                    <a:ext uri="{9D8B030D-6E8A-4147-A177-3AD203B41FA5}">
                      <a16:colId xmlns:a16="http://schemas.microsoft.com/office/drawing/2014/main" val="4288029603"/>
                    </a:ext>
                  </a:extLst>
                </a:gridCol>
                <a:gridCol w="819238">
                  <a:extLst>
                    <a:ext uri="{9D8B030D-6E8A-4147-A177-3AD203B41FA5}">
                      <a16:colId xmlns:a16="http://schemas.microsoft.com/office/drawing/2014/main" val="2268273975"/>
                    </a:ext>
                  </a:extLst>
                </a:gridCol>
                <a:gridCol w="680953">
                  <a:extLst>
                    <a:ext uri="{9D8B030D-6E8A-4147-A177-3AD203B41FA5}">
                      <a16:colId xmlns:a16="http://schemas.microsoft.com/office/drawing/2014/main" val="2157781704"/>
                    </a:ext>
                  </a:extLst>
                </a:gridCol>
              </a:tblGrid>
              <a:tr h="304012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43724"/>
                  </a:ext>
                </a:extLst>
              </a:tr>
              <a:tr h="5168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Task due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r>
                        <a:rPr lang="en-US" altLang="zh-TW" baseline="0" dirty="0" smtClean="0"/>
                        <a:t>oday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Tomorrow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Next</a:t>
                      </a:r>
                      <a:r>
                        <a:rPr lang="en-US" altLang="zh-TW" baseline="0" dirty="0" smtClean="0"/>
                        <a:t> 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Some 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589125"/>
                  </a:ext>
                </a:extLst>
              </a:tr>
              <a:tr h="5168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Starting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Already Start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Tomorrow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Someday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Later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359150"/>
                  </a:ext>
                </a:extLst>
              </a:tr>
              <a:tr h="30401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Priority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High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Medium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473339"/>
                  </a:ext>
                </a:extLst>
              </a:tr>
              <a:tr h="7296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Progress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Almost done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Halfway</a:t>
                      </a:r>
                      <a:r>
                        <a:rPr lang="en-US" altLang="zh-TW" baseline="0" dirty="0" smtClean="0"/>
                        <a:t> there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Way</a:t>
                      </a:r>
                      <a:r>
                        <a:rPr lang="en-US" altLang="zh-TW" baseline="0" dirty="0" smtClean="0"/>
                        <a:t> to go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Nothing accomplished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87885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165950" y="866075"/>
            <a:ext cx="249459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Test Scenario : </a:t>
            </a:r>
            <a:r>
              <a:rPr lang="zh-TW" altLang="en-US" dirty="0"/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3786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2" name="矩形 1"/>
          <p:cNvSpPr/>
          <p:nvPr/>
        </p:nvSpPr>
        <p:spPr>
          <a:xfrm>
            <a:off x="352572" y="706573"/>
            <a:ext cx="184698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/>
              <a:t>Input Space Partition</a:t>
            </a:r>
            <a:endParaRPr lang="zh-TW" altLang="en-US" dirty="0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44" y="2068476"/>
            <a:ext cx="3895725" cy="542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352572" y="3797983"/>
            <a:ext cx="858594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 smtClean="0"/>
              <a:t>For </a:t>
            </a:r>
            <a:r>
              <a:rPr lang="en-US" altLang="zh-TW" dirty="0" err="1" smtClean="0"/>
              <a:t>EditText</a:t>
            </a:r>
            <a:endParaRPr lang="en-US" altLang="zh-TW" dirty="0" smtClean="0"/>
          </a:p>
          <a:p>
            <a:pPr lvl="4"/>
            <a:r>
              <a:rPr lang="en-US" altLang="zh-TW" dirty="0" smtClean="0"/>
              <a:t>    C1</a:t>
            </a:r>
            <a:r>
              <a:rPr lang="en-US" altLang="zh-TW" dirty="0"/>
              <a:t>: </a:t>
            </a:r>
            <a:r>
              <a:rPr lang="en-US" altLang="zh-TW" dirty="0" smtClean="0"/>
              <a:t>Null </a:t>
            </a:r>
            <a:r>
              <a:rPr lang="en-US" altLang="zh-TW" dirty="0"/>
              <a:t>string</a:t>
            </a:r>
          </a:p>
          <a:p>
            <a:pPr lvl="2"/>
            <a:r>
              <a:rPr lang="en-US" altLang="zh-TW" dirty="0" smtClean="0"/>
              <a:t>    C2</a:t>
            </a:r>
            <a:r>
              <a:rPr lang="en-US" altLang="zh-TW" dirty="0"/>
              <a:t>: </a:t>
            </a:r>
            <a:r>
              <a:rPr lang="en-US" altLang="zh-TW" dirty="0" smtClean="0"/>
              <a:t>Special character: </a:t>
            </a:r>
            <a:r>
              <a:rPr lang="en-US" altLang="zh-TW" dirty="0" smtClean="0"/>
              <a:t>Random </a:t>
            </a:r>
            <a:r>
              <a:rPr lang="en-US" altLang="zh-TW" dirty="0" smtClean="0"/>
              <a:t>Pick </a:t>
            </a:r>
            <a:r>
              <a:rPr lang="en-US" altLang="zh-TW" dirty="0" err="1" smtClean="0"/>
              <a:t>unicode</a:t>
            </a:r>
            <a:r>
              <a:rPr lang="en-US" altLang="zh-TW" dirty="0" smtClean="0"/>
              <a:t>  </a:t>
            </a:r>
          </a:p>
          <a:p>
            <a:pPr lvl="2"/>
            <a:r>
              <a:rPr lang="en-US" altLang="zh-TW" dirty="0" smtClean="0"/>
              <a:t>    C3</a:t>
            </a:r>
            <a:r>
              <a:rPr lang="en-US" altLang="zh-TW" dirty="0"/>
              <a:t>: </a:t>
            </a:r>
            <a:r>
              <a:rPr lang="en-US" altLang="zh-TW" dirty="0" smtClean="0"/>
              <a:t>Valid string</a:t>
            </a:r>
          </a:p>
          <a:p>
            <a:pPr lvl="2"/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0768" y="1339959"/>
            <a:ext cx="3800475" cy="5810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25379" y="932659"/>
            <a:ext cx="1447908" cy="2434436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925379" y="3797983"/>
            <a:ext cx="2983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/>
              <a:t>For Numerical Partition</a:t>
            </a:r>
          </a:p>
          <a:p>
            <a:r>
              <a:rPr lang="en-US" altLang="zh-TW" dirty="0"/>
              <a:t>    C1: Select 1900 year</a:t>
            </a:r>
          </a:p>
          <a:p>
            <a:r>
              <a:rPr lang="en-US" altLang="zh-TW" dirty="0"/>
              <a:t>    C2: Select 2019 year</a:t>
            </a:r>
          </a:p>
          <a:p>
            <a:r>
              <a:rPr lang="en-US" altLang="zh-TW" dirty="0"/>
              <a:t>    C3: Select 2100 year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413198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All Test Cases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9136648"/>
              </p:ext>
            </p:extLst>
          </p:nvPr>
        </p:nvGraphicFramePr>
        <p:xfrm>
          <a:off x="893700" y="1715499"/>
          <a:ext cx="6096000" cy="4424680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rgbClr val="2185C5"/>
                          </a:solidFill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UseCaseCoverage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addList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addTask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deleteList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deleteTask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editList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editTask_checkList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2429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quickAddTask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17524"/>
                  </a:ext>
                </a:extLst>
              </a:tr>
              <a:tr h="18118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search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20397"/>
                  </a:ext>
                </a:extLst>
              </a:tr>
              <a:tr h="1193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viewTask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770446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viewTask1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4046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16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7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 smtClean="0"/>
              <a:t>All Test Cases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503761"/>
              </p:ext>
            </p:extLst>
          </p:nvPr>
        </p:nvGraphicFramePr>
        <p:xfrm>
          <a:off x="893700" y="1715499"/>
          <a:ext cx="6096000" cy="3205480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rgbClr val="2185C5"/>
                          </a:solidFill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CategoryEachChoiceCoverage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block1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block2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block3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block4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block6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somedayStartCategory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tomorrowStartCategory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695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19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391" y="-149723"/>
            <a:ext cx="6462600" cy="1143000"/>
          </a:xfrm>
        </p:spPr>
        <p:txBody>
          <a:bodyPr/>
          <a:lstStyle/>
          <a:p>
            <a:r>
              <a:rPr lang="en-US" altLang="zh-TW" dirty="0" smtClean="0"/>
              <a:t>All Test Cases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3080335"/>
              </p:ext>
            </p:extLst>
          </p:nvPr>
        </p:nvGraphicFramePr>
        <p:xfrm>
          <a:off x="3316691" y="268177"/>
          <a:ext cx="5712584" cy="6400800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2856292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2856292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09778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rgbClr val="2185C5"/>
                          </a:solidFill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09778">
                <a:tc rowSpan="19"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EdgeCoverage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endWithNode14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endWithNode15_1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endWithNode15_2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endWithNode15_3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endWithNode2_1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endWithNode2_2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494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79410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78462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endWithNode24_1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49253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endWithNode24_2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29082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endWithNode24_3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726918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endWithNode24_5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26357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endWithNode30_1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56404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endWithNode30_2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640730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endWithNode34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943818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endWithNode35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99459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goThroughNode3to7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47336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2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5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391" y="-149723"/>
            <a:ext cx="6462600" cy="1143000"/>
          </a:xfrm>
        </p:spPr>
        <p:txBody>
          <a:bodyPr/>
          <a:lstStyle/>
          <a:p>
            <a:r>
              <a:rPr lang="en-US" altLang="zh-TW" dirty="0" smtClean="0"/>
              <a:t>All Test Cases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0044190"/>
              </p:ext>
            </p:extLst>
          </p:nvPr>
        </p:nvGraphicFramePr>
        <p:xfrm>
          <a:off x="145097" y="1222409"/>
          <a:ext cx="8884178" cy="4405162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1084295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3073101">
                  <a:extLst>
                    <a:ext uri="{9D8B030D-6E8A-4147-A177-3AD203B41FA5}">
                      <a16:colId xmlns:a16="http://schemas.microsoft.com/office/drawing/2014/main" val="3125486126"/>
                    </a:ext>
                  </a:extLst>
                </a:gridCol>
                <a:gridCol w="4726782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90850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rgbClr val="2185C5"/>
                          </a:solidFill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ScriptName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90850">
                <a:tc rowSpan="11"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InputSpacePartition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saveWithEarlyCompleteDate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saveWithNumbericLocation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692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saveWithFutureCompleteDate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saveWithEarlyStartDate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saveWithSettingCompleteTime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saveWithFutureStartDate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saveWithRandomTextDescription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saveWithThisYearStartDate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47752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saveWithEarlyDueDateAndCheckTaskListView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saveWithSettingStartTime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saveWithFutureDueDate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saveWithNoTaskName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saveWithSettingDueTime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saveWithNoTaskNameAfterSaveTask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editList_forNullName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saveWithTaskName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494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editList_forRandomly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saveWithBottomCountryInTimeZone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794106"/>
                  </a:ext>
                </a:extLst>
              </a:tr>
              <a:tr h="1930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editList_forSpace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err="1" smtClean="0"/>
                        <a:t>saveWithTopCountryInTimeZone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78462"/>
                  </a:ext>
                </a:extLst>
              </a:tr>
              <a:tr h="3208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saveWithRandomTextURL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49253"/>
                  </a:ext>
                </a:extLst>
              </a:tr>
              <a:tr h="29085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21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204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6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5391" y="-149723"/>
            <a:ext cx="6462600" cy="1143000"/>
          </a:xfrm>
        </p:spPr>
        <p:txBody>
          <a:bodyPr/>
          <a:lstStyle/>
          <a:p>
            <a:r>
              <a:rPr lang="en-US" altLang="zh-TW" dirty="0" smtClean="0"/>
              <a:t>All Test Cases</a:t>
            </a:r>
            <a:endParaRPr lang="zh-TW" altLang="en-US" dirty="0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86999062"/>
              </p:ext>
            </p:extLst>
          </p:nvPr>
        </p:nvGraphicFramePr>
        <p:xfrm>
          <a:off x="1078028" y="1921271"/>
          <a:ext cx="5592279" cy="2047975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273446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2857819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54021">
                <a:tc>
                  <a:txBody>
                    <a:bodyPr/>
                    <a:lstStyle/>
                    <a:p>
                      <a:r>
                        <a:rPr lang="en-US" altLang="zh-TW" sz="1400" dirty="0" smtClean="0">
                          <a:solidFill>
                            <a:srgbClr val="2185C5"/>
                          </a:solidFill>
                        </a:rPr>
                        <a:t>Criteria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54021"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err="1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EditTaskEachChoiceCoverage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editTaskEachChoiceSelection1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editTaskEachChoiceSelection2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editTaskEachChoiceSelection3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b="0" i="0" u="none" strike="noStrike" cap="none" dirty="0" smtClean="0">
                          <a:solidFill>
                            <a:srgbClr val="000000"/>
                          </a:solidFill>
                          <a:effectLst/>
                          <a:latin typeface="Arial"/>
                          <a:ea typeface="Arial"/>
                          <a:cs typeface="Arial"/>
                          <a:sym typeface="Arial"/>
                        </a:rPr>
                        <a:t>editTaskEachChoiceSelection4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746096"/>
                  </a:ext>
                </a:extLst>
              </a:tr>
              <a:tr h="5239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405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10122" y="177934"/>
            <a:ext cx="8514069" cy="1143000"/>
          </a:xfrm>
        </p:spPr>
        <p:txBody>
          <a:bodyPr/>
          <a:lstStyle/>
          <a:p>
            <a:r>
              <a:rPr lang="en-US" altLang="zh-TW" dirty="0" smtClean="0"/>
              <a:t>Anomaly</a:t>
            </a:r>
            <a:endParaRPr lang="zh-TW" altLang="en-US" sz="2000" dirty="0"/>
          </a:p>
        </p:txBody>
      </p:sp>
      <p:sp>
        <p:nvSpPr>
          <p:cNvPr id="7" name="矩形 6"/>
          <p:cNvSpPr/>
          <p:nvPr/>
        </p:nvSpPr>
        <p:spPr>
          <a:xfrm>
            <a:off x="410122" y="1406581"/>
            <a:ext cx="7521095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1.Rotation</a:t>
            </a:r>
            <a:endParaRPr lang="en-US" altLang="zh-TW" sz="2800" dirty="0" smtClean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2.Reenter</a:t>
            </a:r>
            <a:endParaRPr lang="en-US" altLang="zh-TW" sz="2800" dirty="0" smtClean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.Random Input</a:t>
            </a:r>
            <a:endParaRPr lang="en-US" altLang="zh-TW" sz="2800" dirty="0" smtClean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4.Context:Wifi</a:t>
            </a:r>
            <a:r>
              <a:rPr lang="zh-TW" altLang="en-US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Bluetooth</a:t>
            </a:r>
            <a:r>
              <a:rPr lang="zh-TW" altLang="en-US" sz="28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800" dirty="0" err="1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PhoneCall</a:t>
            </a:r>
            <a:r>
              <a:rPr lang="en-US" altLang="zh-TW" sz="28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…(</a:t>
            </a:r>
            <a:r>
              <a:rPr lang="zh-TW" altLang="en-US" sz="28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不測</a:t>
            </a:r>
            <a:r>
              <a:rPr lang="en-US" altLang="zh-TW" sz="28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) :</a:t>
            </a:r>
            <a:r>
              <a:rPr lang="zh-TW" altLang="en-US" sz="28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時間不夠再加上此</a:t>
            </a:r>
            <a:r>
              <a:rPr lang="en-US" altLang="zh-TW" sz="28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28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沒有用到</a:t>
            </a:r>
            <a:endParaRPr lang="en-US" altLang="zh-TW" sz="2800" dirty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122" y="3859981"/>
            <a:ext cx="72009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3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410122" y="177934"/>
            <a:ext cx="8514069" cy="1143000"/>
          </a:xfrm>
        </p:spPr>
        <p:txBody>
          <a:bodyPr/>
          <a:lstStyle/>
          <a:p>
            <a:r>
              <a:rPr lang="en-US" altLang="zh-TW" dirty="0" smtClean="0"/>
              <a:t>Anomaly</a:t>
            </a:r>
            <a:endParaRPr lang="zh-TW" altLang="en-US" sz="2000" dirty="0"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45" y="594556"/>
            <a:ext cx="2827580" cy="56348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134754" y="1927575"/>
            <a:ext cx="5390147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0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.Random </a:t>
            </a:r>
            <a:r>
              <a:rPr lang="en-US" altLang="zh-TW" sz="20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Input(by Unicode)</a:t>
            </a:r>
          </a:p>
          <a:p>
            <a:endParaRPr lang="en-US" altLang="zh-TW" sz="2000" dirty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Midterm: </a:t>
            </a:r>
            <a:r>
              <a:rPr lang="zh-TW" altLang="en-US" sz="20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符號</a:t>
            </a:r>
            <a:r>
              <a:rPr lang="en-US" altLang="zh-TW" sz="20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(@#$%^)</a:t>
            </a:r>
            <a:r>
              <a:rPr lang="zh-TW" altLang="en-US" sz="20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rgbClr val="97ABBC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Final: Random Unicode</a:t>
            </a:r>
            <a:endParaRPr lang="en-US" altLang="zh-TW" sz="2000" dirty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754" y="3411989"/>
            <a:ext cx="3744227" cy="30703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7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47514" y="547211"/>
            <a:ext cx="8496486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Testing Tools : </a:t>
            </a:r>
            <a:r>
              <a:rPr lang="en-US" altLang="zh-TW" sz="3200" dirty="0" smtClean="0">
                <a:solidFill>
                  <a:srgbClr val="2185C5"/>
                </a:solidFill>
              </a:rPr>
              <a:t>AKB-</a:t>
            </a:r>
            <a:r>
              <a:rPr lang="en-US" altLang="zh-TW" sz="3200" dirty="0"/>
              <a:t>Conceptual Diagram</a:t>
            </a:r>
            <a:endParaRPr lang="en-US" altLang="zh-TW" sz="3200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161" r="232" b="6062"/>
          <a:stretch/>
        </p:blipFill>
        <p:spPr>
          <a:xfrm>
            <a:off x="1097281" y="1981825"/>
            <a:ext cx="7295948" cy="42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Outline</a:t>
            </a:r>
            <a:endParaRPr dirty="0"/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文字方塊 6"/>
          <p:cNvSpPr txBox="1"/>
          <p:nvPr/>
        </p:nvSpPr>
        <p:spPr>
          <a:xfrm>
            <a:off x="1411016" y="1786024"/>
            <a:ext cx="686995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 smtClean="0">
                <a:solidFill>
                  <a:srgbClr val="2185C5"/>
                </a:solidFill>
              </a:rPr>
              <a:t>1. Test Criteria</a:t>
            </a: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2. Approach</a:t>
            </a: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3.</a:t>
            </a:r>
            <a:r>
              <a:rPr lang="en-US" altLang="zh-TW" sz="2400" dirty="0">
                <a:solidFill>
                  <a:srgbClr val="2185C5"/>
                </a:solidFill>
              </a:rPr>
              <a:t> </a:t>
            </a:r>
            <a:r>
              <a:rPr lang="en-US" altLang="zh-TW" sz="2400" dirty="0" smtClean="0">
                <a:solidFill>
                  <a:srgbClr val="2185C5"/>
                </a:solidFill>
              </a:rPr>
              <a:t>All Test </a:t>
            </a:r>
            <a:r>
              <a:rPr lang="en-US" altLang="zh-TW" sz="2400" dirty="0">
                <a:solidFill>
                  <a:srgbClr val="2185C5"/>
                </a:solidFill>
              </a:rPr>
              <a:t>C</a:t>
            </a:r>
            <a:r>
              <a:rPr lang="en-US" altLang="zh-TW" sz="2400" dirty="0" smtClean="0">
                <a:solidFill>
                  <a:srgbClr val="2185C5"/>
                </a:solidFill>
              </a:rPr>
              <a:t>ases</a:t>
            </a: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4.</a:t>
            </a:r>
            <a:r>
              <a:rPr lang="en-US" altLang="zh-TW" sz="2400" dirty="0">
                <a:solidFill>
                  <a:srgbClr val="2185C5"/>
                </a:solidFill>
              </a:rPr>
              <a:t> </a:t>
            </a:r>
            <a:r>
              <a:rPr lang="en-US" altLang="zh-TW" sz="2400" dirty="0" smtClean="0">
                <a:solidFill>
                  <a:srgbClr val="2185C5"/>
                </a:solidFill>
              </a:rPr>
              <a:t>Testing Tools : AKB</a:t>
            </a: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5. Demo Sample Test Case and AKB </a:t>
            </a:r>
          </a:p>
          <a:p>
            <a:r>
              <a:rPr lang="en-US" altLang="zh-TW" sz="2400" dirty="0">
                <a:solidFill>
                  <a:srgbClr val="2185C5"/>
                </a:solidFill>
              </a:rPr>
              <a:t>6. Live </a:t>
            </a:r>
            <a:r>
              <a:rPr lang="en-US" altLang="zh-TW" sz="2400" dirty="0" smtClean="0">
                <a:solidFill>
                  <a:srgbClr val="2185C5"/>
                </a:solidFill>
              </a:rPr>
              <a:t>demo</a:t>
            </a: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7. Test Results Analyze</a:t>
            </a:r>
            <a:endParaRPr lang="zh-TW" altLang="en-US" sz="2400" dirty="0">
              <a:solidFill>
                <a:srgbClr val="2185C5"/>
              </a:solidFill>
            </a:endParaRPr>
          </a:p>
          <a:p>
            <a:r>
              <a:rPr lang="en-US" altLang="zh-TW" sz="2400" dirty="0" smtClean="0">
                <a:solidFill>
                  <a:srgbClr val="2185C5"/>
                </a:solidFill>
              </a:rPr>
              <a:t>8</a:t>
            </a:r>
            <a:r>
              <a:rPr lang="en-US" altLang="zh-TW" sz="2400" dirty="0">
                <a:solidFill>
                  <a:srgbClr val="2185C5"/>
                </a:solidFill>
              </a:rPr>
              <a:t>. </a:t>
            </a:r>
            <a:r>
              <a:rPr lang="en-US" altLang="zh-TW" sz="2400" dirty="0" smtClean="0">
                <a:solidFill>
                  <a:srgbClr val="2185C5"/>
                </a:solidFill>
              </a:rPr>
              <a:t>Pass/Fail</a:t>
            </a:r>
          </a:p>
          <a:p>
            <a:r>
              <a:rPr lang="en-US" altLang="zh-TW" sz="2400" dirty="0">
                <a:solidFill>
                  <a:srgbClr val="2185C5"/>
                </a:solidFill>
              </a:rPr>
              <a:t>9. Team member contributions </a:t>
            </a:r>
            <a:r>
              <a:rPr lang="en-US" altLang="zh-TW" sz="2400" dirty="0" smtClean="0">
                <a:solidFill>
                  <a:srgbClr val="2185C5"/>
                </a:solidFill>
              </a:rPr>
              <a:t>and </a:t>
            </a:r>
            <a:r>
              <a:rPr lang="en-US" altLang="zh-TW" sz="2400" dirty="0">
                <a:solidFill>
                  <a:srgbClr val="2185C5"/>
                </a:solidFill>
              </a:rPr>
              <a:t>feedbacks</a:t>
            </a:r>
          </a:p>
          <a:p>
            <a:endParaRPr lang="en-US" altLang="zh-TW" sz="24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Testing Tools : </a:t>
            </a:r>
            <a:r>
              <a:rPr lang="en-US" altLang="zh-TW" sz="2400" dirty="0" smtClean="0">
                <a:solidFill>
                  <a:srgbClr val="2185C5"/>
                </a:solidFill>
              </a:rPr>
              <a:t>AKB-</a:t>
            </a:r>
            <a:r>
              <a:rPr lang="en-US" altLang="zh-TW" sz="2400" dirty="0" smtClean="0"/>
              <a:t>How to write and run a script</a:t>
            </a:r>
            <a:endParaRPr lang="en-US" altLang="zh-TW" sz="2400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" name="矩形 1"/>
          <p:cNvSpPr/>
          <p:nvPr/>
        </p:nvSpPr>
        <p:spPr>
          <a:xfrm>
            <a:off x="1631481" y="2715003"/>
            <a:ext cx="5895475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dirty="0">
                <a:hlinkClick r:id="rId3"/>
              </a:rPr>
              <a:t>https://www.youtube.com/watch?v=cTVBHPrcw6Q&amp;feature=youtu.be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918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406883" y="527961"/>
            <a:ext cx="8267885" cy="723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Live Demo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4" name="矩形 23"/>
          <p:cNvSpPr/>
          <p:nvPr/>
        </p:nvSpPr>
        <p:spPr>
          <a:xfrm>
            <a:off x="2514429" y="318381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/>
              <a:t> </a:t>
            </a:r>
            <a:r>
              <a:rPr lang="en-US" altLang="zh-TW" dirty="0">
                <a:hlinkClick r:id="rId3"/>
              </a:rPr>
              <a:t>https://youtu.be/3-zlCvBwULs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552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77003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 Results Analyze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6DC6DC-B5FF-654E-8F9D-288EB8D56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57498"/>
              </p:ext>
            </p:extLst>
          </p:nvPr>
        </p:nvGraphicFramePr>
        <p:xfrm>
          <a:off x="2194559" y="1096620"/>
          <a:ext cx="60061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822">
                  <a:extLst>
                    <a:ext uri="{9D8B030D-6E8A-4147-A177-3AD203B41FA5}">
                      <a16:colId xmlns:a16="http://schemas.microsoft.com/office/drawing/2014/main" val="1586356960"/>
                    </a:ext>
                  </a:extLst>
                </a:gridCol>
                <a:gridCol w="2787343">
                  <a:extLst>
                    <a:ext uri="{9D8B030D-6E8A-4147-A177-3AD203B41FA5}">
                      <a16:colId xmlns:a16="http://schemas.microsoft.com/office/drawing/2014/main" val="384353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Statement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4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EditTaskEachChoiceCoverage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5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CategoryEachChoiceCoverage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5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EdgeCoverage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18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InputSpacePartition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25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UseCaseCoverage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6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TotalScript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37074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154003" y="767163"/>
            <a:ext cx="2666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/>
              <a:t>Sorted by Statement Coverage: </a:t>
            </a:r>
            <a:endParaRPr lang="zh-TW" altLang="en-US" dirty="0"/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CABC6BF-674E-AB4B-8C2B-E89AC50ED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295546"/>
              </p:ext>
            </p:extLst>
          </p:nvPr>
        </p:nvGraphicFramePr>
        <p:xfrm>
          <a:off x="2194558" y="4038738"/>
          <a:ext cx="60061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65">
                  <a:extLst>
                    <a:ext uri="{9D8B030D-6E8A-4147-A177-3AD203B41FA5}">
                      <a16:colId xmlns:a16="http://schemas.microsoft.com/office/drawing/2014/main" val="1586356960"/>
                    </a:ext>
                  </a:extLst>
                </a:gridCol>
                <a:gridCol w="2781700">
                  <a:extLst>
                    <a:ext uri="{9D8B030D-6E8A-4147-A177-3AD203B41FA5}">
                      <a16:colId xmlns:a16="http://schemas.microsoft.com/office/drawing/2014/main" val="384353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4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EditTaskEachChoiceCoverage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91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EdgeCoverage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57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CategoryEachChoiceCoverage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5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InputSpacePartition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25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UseCaseCoverage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6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TotalScript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37074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32850" y="3730961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Sorted by </a:t>
            </a:r>
            <a:r>
              <a:rPr lang="en-US" altLang="zh-TW" dirty="0" smtClean="0"/>
              <a:t>Branch Coverage: </a:t>
            </a:r>
            <a:endParaRPr lang="zh-TW" altLang="en-US" dirty="0"/>
          </a:p>
        </p:txBody>
      </p:sp>
      <p:sp>
        <p:nvSpPr>
          <p:cNvPr id="7" name="矩形 6"/>
          <p:cNvSpPr/>
          <p:nvPr/>
        </p:nvSpPr>
        <p:spPr>
          <a:xfrm>
            <a:off x="2194557" y="1809549"/>
            <a:ext cx="6006165" cy="730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194557" y="4781623"/>
            <a:ext cx="6006165" cy="7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42286" y="3146387"/>
            <a:ext cx="4186989" cy="8861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/>
              <a:t>可能是</a:t>
            </a:r>
            <a:r>
              <a:rPr lang="en-US" altLang="zh-TW" b="1" dirty="0" err="1" smtClean="0"/>
              <a:t>EdgeCoverage</a:t>
            </a:r>
            <a:r>
              <a:rPr lang="zh-TW" altLang="en-US" dirty="0" smtClean="0"/>
              <a:t>比較少處理</a:t>
            </a:r>
            <a:r>
              <a:rPr lang="zh-TW" altLang="en-US" dirty="0" smtClean="0"/>
              <a:t>邏輯部分，</a:t>
            </a:r>
            <a:r>
              <a:rPr lang="zh-TW" altLang="en-US" dirty="0" smtClean="0"/>
              <a:t>相對的</a:t>
            </a:r>
            <a:r>
              <a:rPr lang="en-US" altLang="zh-TW" b="1" dirty="0" err="1"/>
              <a:t>CategoryEachChoiceCoverage</a:t>
            </a:r>
            <a:endParaRPr lang="en-US" altLang="zh-TW" b="1" dirty="0"/>
          </a:p>
          <a:p>
            <a:pPr algn="ctr"/>
            <a:r>
              <a:rPr lang="zh-TW" altLang="en-US" dirty="0" smtClean="0"/>
              <a:t>比較多判斷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436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11" grpId="0" animBg="1"/>
      <p:bldP spid="11" grpId="1" animBg="1"/>
      <p:bldP spid="9" grpId="0" animBg="1"/>
      <p:bldP spid="9" grpId="1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406883" y="527961"/>
            <a:ext cx="8267885" cy="723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solidFill>
                  <a:srgbClr val="2185C5"/>
                </a:solidFill>
              </a:rPr>
              <a:t>Test Results </a:t>
            </a:r>
            <a:r>
              <a:rPr lang="en-US" altLang="zh-TW" dirty="0" smtClean="0">
                <a:solidFill>
                  <a:srgbClr val="2185C5"/>
                </a:solidFill>
              </a:rPr>
              <a:t>Analyze - CI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4" name="矩形 23"/>
          <p:cNvSpPr/>
          <p:nvPr/>
        </p:nvSpPr>
        <p:spPr>
          <a:xfrm>
            <a:off x="2514429" y="3183813"/>
            <a:ext cx="4572000" cy="307777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dirty="0">
                <a:hlinkClick r:id="rId3"/>
              </a:rPr>
              <a:t>https://sgit.csie.ntut.edu.tw/jenkins3/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27683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idx="2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24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2418672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18125" y="67377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Pass/Fail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"/>
          <a:stretch/>
        </p:blipFill>
        <p:spPr>
          <a:xfrm>
            <a:off x="232850" y="604059"/>
            <a:ext cx="8911150" cy="61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18125" y="67377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Pass/Fail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3"/>
          <a:stretch/>
        </p:blipFill>
        <p:spPr>
          <a:xfrm>
            <a:off x="231007" y="561452"/>
            <a:ext cx="8912994" cy="62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</a:t>
            </a:r>
            <a:r>
              <a:rPr lang="en-US" altLang="zh-TW" dirty="0">
                <a:solidFill>
                  <a:srgbClr val="2185C5"/>
                </a:solidFill>
              </a:rPr>
              <a:t>and Bug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55A893-8170-7344-89CD-A43153217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282545"/>
              </p:ext>
            </p:extLst>
          </p:nvPr>
        </p:nvGraphicFramePr>
        <p:xfrm>
          <a:off x="681452" y="1386798"/>
          <a:ext cx="801394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7577">
                  <a:extLst>
                    <a:ext uri="{9D8B030D-6E8A-4147-A177-3AD203B41FA5}">
                      <a16:colId xmlns:a16="http://schemas.microsoft.com/office/drawing/2014/main" val="946634356"/>
                    </a:ext>
                  </a:extLst>
                </a:gridCol>
                <a:gridCol w="3869356">
                  <a:extLst>
                    <a:ext uri="{9D8B030D-6E8A-4147-A177-3AD203B41FA5}">
                      <a16:colId xmlns:a16="http://schemas.microsoft.com/office/drawing/2014/main" val="3696208430"/>
                    </a:ext>
                  </a:extLst>
                </a:gridCol>
                <a:gridCol w="1637013">
                  <a:extLst>
                    <a:ext uri="{9D8B030D-6E8A-4147-A177-3AD203B41FA5}">
                      <a16:colId xmlns:a16="http://schemas.microsoft.com/office/drawing/2014/main" val="2173907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Crash</a:t>
                      </a:r>
                      <a:r>
                        <a:rPr lang="en-US" baseline="0" dirty="0" smtClean="0"/>
                        <a:t>/Anomaly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3251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1.SelectYear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saveWithEarlyCompleteDate</a:t>
                      </a:r>
                      <a:endParaRPr lang="en-US" dirty="0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baseline="0" dirty="0" smtClean="0"/>
                        <a:t>Bug</a:t>
                      </a:r>
                      <a:endParaRPr lang="en-US" altLang="zh-TW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2690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saveWithFutureCompleteDate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1020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saveWithEarlyDueDate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0968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saveWithFutureDueDate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4108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saveWithEarlyStartDate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872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saveWithFutureStartDate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14595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2.TimeZone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saveWithSettingDueTime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8015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saveWithSettingCompleteTime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7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3.EditTaskTitleNull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saveWithNoTaskNameAfterSaveTask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8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4.ViewTaskCompletePercent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viewTask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625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5.EditTasks-CheckList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editTask_CheckList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Crash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457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7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32850" y="1331581"/>
            <a:ext cx="3617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Select Year : </a:t>
            </a:r>
          </a:p>
          <a:p>
            <a:endParaRPr lang="en-US" altLang="zh-TW" sz="1600" dirty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r>
              <a:rPr lang="zh-TW" altLang="en-US" sz="1600" dirty="0" smtClean="0">
                <a:solidFill>
                  <a:srgbClr val="2185C5"/>
                </a:solidFill>
              </a:rPr>
              <a:t>      </a:t>
            </a:r>
            <a:r>
              <a:rPr lang="en-US" altLang="zh-TW" sz="1600" dirty="0" smtClean="0">
                <a:solidFill>
                  <a:srgbClr val="2185C5"/>
                </a:solidFill>
              </a:rPr>
              <a:t>1.</a:t>
            </a:r>
            <a:r>
              <a:rPr lang="zh-TW" altLang="en-US" sz="1600" dirty="0" smtClean="0">
                <a:solidFill>
                  <a:srgbClr val="2185C5"/>
                </a:solidFill>
              </a:rPr>
              <a:t>設定時間為</a:t>
            </a:r>
            <a:r>
              <a:rPr lang="en-US" altLang="zh-TW" sz="1600" dirty="0" smtClean="0">
                <a:solidFill>
                  <a:srgbClr val="2185C5"/>
                </a:solidFill>
              </a:rPr>
              <a:t>1900</a:t>
            </a:r>
            <a:r>
              <a:rPr lang="zh-TW" altLang="en-US" sz="1600" dirty="0" smtClean="0">
                <a:solidFill>
                  <a:srgbClr val="2185C5"/>
                </a:solidFill>
              </a:rPr>
              <a:t> </a:t>
            </a:r>
            <a:r>
              <a:rPr lang="en-US" altLang="zh-TW" sz="1600" dirty="0" smtClean="0">
                <a:solidFill>
                  <a:srgbClr val="2185C5"/>
                </a:solidFill>
              </a:rPr>
              <a:t> or </a:t>
            </a:r>
            <a:r>
              <a:rPr lang="en-US" altLang="zh-TW" sz="1600" dirty="0" smtClean="0">
                <a:solidFill>
                  <a:srgbClr val="2185C5"/>
                </a:solidFill>
              </a:rPr>
              <a:t>2040 up </a:t>
            </a:r>
            <a:endParaRPr lang="en-US" altLang="zh-TW" sz="1600" dirty="0">
              <a:solidFill>
                <a:srgbClr val="2185C5"/>
              </a:solidFill>
            </a:endParaRPr>
          </a:p>
          <a:p>
            <a:r>
              <a:rPr lang="zh-TW" altLang="en-US" sz="1600" dirty="0">
                <a:solidFill>
                  <a:srgbClr val="2185C5"/>
                </a:solidFill>
              </a:rPr>
              <a:t> </a:t>
            </a:r>
            <a:r>
              <a:rPr lang="zh-TW" altLang="en-US" sz="1600" dirty="0" smtClean="0">
                <a:solidFill>
                  <a:srgbClr val="2185C5"/>
                </a:solidFill>
              </a:rPr>
              <a:t>     </a:t>
            </a:r>
            <a:r>
              <a:rPr lang="en-US" altLang="zh-TW" sz="1600" dirty="0" smtClean="0">
                <a:solidFill>
                  <a:srgbClr val="2185C5"/>
                </a:solidFill>
              </a:rPr>
              <a:t>2. </a:t>
            </a:r>
            <a:r>
              <a:rPr lang="zh-TW" altLang="en-US" sz="1600" dirty="0" smtClean="0">
                <a:solidFill>
                  <a:srgbClr val="2185C5"/>
                </a:solidFill>
              </a:rPr>
              <a:t>選擇完後畫面出現為</a:t>
            </a:r>
            <a:r>
              <a:rPr lang="en-US" altLang="zh-TW" sz="1600" dirty="0" smtClean="0">
                <a:solidFill>
                  <a:srgbClr val="2185C5"/>
                </a:solidFill>
              </a:rPr>
              <a:t>1970</a:t>
            </a:r>
            <a:endParaRPr lang="zh-TW" altLang="en-US" sz="1600" dirty="0">
              <a:solidFill>
                <a:srgbClr val="2185C5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3984" y="1296245"/>
            <a:ext cx="2903729" cy="50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32850" y="1340632"/>
            <a:ext cx="361725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Edit Task Title Null</a:t>
            </a:r>
            <a:r>
              <a:rPr lang="zh-TW" altLang="en-US" sz="1600" dirty="0" smtClean="0">
                <a:solidFill>
                  <a:srgbClr val="2185C5"/>
                </a:solidFill>
              </a:rPr>
              <a:t>  </a:t>
            </a:r>
            <a:r>
              <a:rPr lang="en-US" altLang="zh-TW" sz="1600" dirty="0" smtClean="0">
                <a:solidFill>
                  <a:srgbClr val="2185C5"/>
                </a:solidFill>
              </a:rPr>
              <a:t>: </a:t>
            </a:r>
          </a:p>
          <a:p>
            <a:endParaRPr lang="en-US" altLang="zh-TW" sz="1600" dirty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r>
              <a:rPr lang="zh-TW" altLang="en-US" sz="1600" dirty="0" smtClean="0">
                <a:solidFill>
                  <a:srgbClr val="2185C5"/>
                </a:solidFill>
              </a:rPr>
              <a:t>      </a:t>
            </a:r>
            <a:r>
              <a:rPr lang="en-US" altLang="zh-TW" sz="1600" dirty="0" smtClean="0">
                <a:solidFill>
                  <a:srgbClr val="2185C5"/>
                </a:solidFill>
              </a:rPr>
              <a:t>1.</a:t>
            </a:r>
            <a:r>
              <a:rPr lang="zh-TW" altLang="en-US" sz="1600" dirty="0">
                <a:solidFill>
                  <a:srgbClr val="2185C5"/>
                </a:solidFill>
              </a:rPr>
              <a:t>在</a:t>
            </a:r>
            <a:r>
              <a:rPr lang="zh-TW" altLang="en-US" sz="1600" dirty="0" smtClean="0">
                <a:solidFill>
                  <a:srgbClr val="2185C5"/>
                </a:solidFill>
              </a:rPr>
              <a:t>新增</a:t>
            </a:r>
            <a:r>
              <a:rPr lang="en-US" altLang="zh-TW" sz="1600" dirty="0" smtClean="0">
                <a:solidFill>
                  <a:srgbClr val="2185C5"/>
                </a:solidFill>
              </a:rPr>
              <a:t>Task</a:t>
            </a:r>
            <a:r>
              <a:rPr lang="zh-TW" altLang="en-US" sz="1600" dirty="0" smtClean="0">
                <a:solidFill>
                  <a:srgbClr val="2185C5"/>
                </a:solidFill>
              </a:rPr>
              <a:t>時，</a:t>
            </a:r>
            <a:r>
              <a:rPr lang="en-US" altLang="zh-TW" sz="1600" dirty="0" smtClean="0">
                <a:solidFill>
                  <a:srgbClr val="2185C5"/>
                </a:solidFill>
              </a:rPr>
              <a:t>name</a:t>
            </a:r>
            <a:r>
              <a:rPr lang="zh-TW" altLang="en-US" sz="1600" dirty="0" smtClean="0">
                <a:solidFill>
                  <a:srgbClr val="2185C5"/>
                </a:solidFill>
              </a:rPr>
              <a:t>為 </a:t>
            </a:r>
            <a:r>
              <a:rPr lang="en-US" altLang="zh-TW" sz="1600" dirty="0" smtClean="0">
                <a:solidFill>
                  <a:srgbClr val="2185C5"/>
                </a:solidFill>
              </a:rPr>
              <a:t>null </a:t>
            </a:r>
            <a:r>
              <a:rPr lang="zh-TW" altLang="en-US" sz="1600" dirty="0" smtClean="0">
                <a:solidFill>
                  <a:srgbClr val="2185C5"/>
                </a:solidFill>
              </a:rPr>
              <a:t>會無法新增，但是在編輯畫面時就可以輸入</a:t>
            </a:r>
            <a:r>
              <a:rPr lang="en-US" altLang="zh-TW" sz="1600" dirty="0" smtClean="0">
                <a:solidFill>
                  <a:srgbClr val="2185C5"/>
                </a:solidFill>
              </a:rPr>
              <a:t>Null</a:t>
            </a:r>
            <a:endParaRPr lang="zh-TW" altLang="en-US" sz="1600" dirty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6474" y="1029445"/>
            <a:ext cx="3017740" cy="5334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 Criteria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矩形 7"/>
          <p:cNvSpPr/>
          <p:nvPr/>
        </p:nvSpPr>
        <p:spPr>
          <a:xfrm>
            <a:off x="1134208" y="1690347"/>
            <a:ext cx="7271238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4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ode </a:t>
            </a:r>
            <a:r>
              <a:rPr lang="en-US" altLang="zh-TW" sz="24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Statement Coverage:</a:t>
            </a:r>
            <a:endParaRPr lang="zh-TW" altLang="zh-TW" sz="20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Suspension criteria: </a:t>
            </a:r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當達到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40% 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不通過時，所有測試人員暫停測試，並且集中處理所有沒通過的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test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cases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，確認是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的問題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確認是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錯誤的話就回報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Bug)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還是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test case 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撰寫問題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kern="1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Resumption criteria: </a:t>
            </a:r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解決不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通過的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後，所有測試人員繼續進行接下來的測試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kern="1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Approval criteria: </a:t>
            </a:r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所有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 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必須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通過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確認行為無誤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並且達到程式覆蓋率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(Code coverage)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70</a:t>
            </a:r>
            <a:r>
              <a:rPr lang="en-US" altLang="zh-TW" sz="1800" kern="100" dirty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lang="zh-TW" altLang="zh-TW" sz="1800" kern="1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1800" kern="1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521608" y="1331006"/>
            <a:ext cx="3617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solidFill>
                  <a:srgbClr val="2185C5"/>
                </a:solidFill>
              </a:rPr>
              <a:t>ViewTaskCompletePercent</a:t>
            </a:r>
            <a:r>
              <a:rPr lang="en-US" altLang="zh-TW" sz="1600" dirty="0">
                <a:solidFill>
                  <a:srgbClr val="2185C5"/>
                </a:solidFill>
              </a:rPr>
              <a:t>: </a:t>
            </a:r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r>
              <a:rPr lang="en-US" altLang="zh-TW" sz="1600" dirty="0" smtClean="0">
                <a:solidFill>
                  <a:srgbClr val="2185C5"/>
                </a:solidFill>
              </a:rPr>
              <a:t>1.CheckList </a:t>
            </a:r>
            <a:r>
              <a:rPr lang="zh-TW" altLang="en-US" sz="1600" dirty="0" smtClean="0">
                <a:solidFill>
                  <a:srgbClr val="2185C5"/>
                </a:solidFill>
              </a:rPr>
              <a:t>全部打勾後在刪掉 </a:t>
            </a:r>
            <a:r>
              <a:rPr lang="en-US" altLang="zh-TW" sz="1600" dirty="0" smtClean="0">
                <a:solidFill>
                  <a:srgbClr val="2185C5"/>
                </a:solidFill>
              </a:rPr>
              <a:t>Item </a:t>
            </a:r>
            <a:r>
              <a:rPr lang="zh-TW" altLang="en-US" sz="1600" dirty="0" smtClean="0">
                <a:solidFill>
                  <a:srgbClr val="2185C5"/>
                </a:solidFill>
              </a:rPr>
              <a:t>會發現完成度還是維持</a:t>
            </a:r>
            <a:r>
              <a:rPr lang="en-US" altLang="zh-TW" sz="1600" dirty="0" smtClean="0">
                <a:solidFill>
                  <a:srgbClr val="2185C5"/>
                </a:solidFill>
              </a:rPr>
              <a:t>100%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1112" y="1026068"/>
            <a:ext cx="3051810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32850" y="1331581"/>
            <a:ext cx="3617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solidFill>
                  <a:srgbClr val="2185C5"/>
                </a:solidFill>
              </a:rPr>
              <a:t>TimeZone</a:t>
            </a:r>
            <a:r>
              <a:rPr lang="en-US" altLang="zh-TW" sz="1600" dirty="0" smtClean="0">
                <a:solidFill>
                  <a:srgbClr val="2185C5"/>
                </a:solidFill>
              </a:rPr>
              <a:t>	</a:t>
            </a:r>
            <a:r>
              <a:rPr lang="zh-TW" altLang="en-US" sz="1600" dirty="0" smtClean="0">
                <a:solidFill>
                  <a:srgbClr val="2185C5"/>
                </a:solidFill>
              </a:rPr>
              <a:t>  </a:t>
            </a:r>
            <a:r>
              <a:rPr lang="en-US" altLang="zh-TW" sz="1600" dirty="0" smtClean="0">
                <a:solidFill>
                  <a:srgbClr val="2185C5"/>
                </a:solidFill>
              </a:rPr>
              <a:t>: </a:t>
            </a:r>
          </a:p>
          <a:p>
            <a:endParaRPr lang="en-US" altLang="zh-TW" sz="1600" dirty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r>
              <a:rPr lang="zh-TW" altLang="en-US" sz="1600" dirty="0" smtClean="0">
                <a:solidFill>
                  <a:srgbClr val="2185C5"/>
                </a:solidFill>
              </a:rPr>
              <a:t>      </a:t>
            </a:r>
            <a:r>
              <a:rPr lang="en-US" altLang="zh-TW" sz="1600" dirty="0" smtClean="0">
                <a:solidFill>
                  <a:srgbClr val="2185C5"/>
                </a:solidFill>
              </a:rPr>
              <a:t>1.</a:t>
            </a:r>
            <a:r>
              <a:rPr lang="zh-TW" altLang="en-US" sz="1600" dirty="0" smtClean="0">
                <a:solidFill>
                  <a:srgbClr val="2185C5"/>
                </a:solidFill>
              </a:rPr>
              <a:t>在完成時間設定為 </a:t>
            </a:r>
            <a:r>
              <a:rPr lang="en-US" altLang="zh-TW" sz="1600" dirty="0" smtClean="0">
                <a:solidFill>
                  <a:srgbClr val="2185C5"/>
                </a:solidFill>
              </a:rPr>
              <a:t>12:00AM ,</a:t>
            </a:r>
          </a:p>
          <a:p>
            <a:r>
              <a:rPr lang="zh-TW" altLang="en-US" sz="1600" dirty="0" smtClean="0">
                <a:solidFill>
                  <a:srgbClr val="2185C5"/>
                </a:solidFill>
              </a:rPr>
              <a:t>在</a:t>
            </a:r>
            <a:r>
              <a:rPr lang="zh-TW" altLang="en-US" sz="1600" dirty="0" smtClean="0">
                <a:solidFill>
                  <a:srgbClr val="2185C5"/>
                </a:solidFill>
              </a:rPr>
              <a:t>查看</a:t>
            </a:r>
            <a:r>
              <a:rPr lang="en-US" altLang="zh-TW" sz="1600" dirty="0" smtClean="0">
                <a:solidFill>
                  <a:srgbClr val="2185C5"/>
                </a:solidFill>
              </a:rPr>
              <a:t>Task</a:t>
            </a:r>
            <a:r>
              <a:rPr lang="zh-TW" altLang="en-US" sz="1600" dirty="0" smtClean="0">
                <a:solidFill>
                  <a:srgbClr val="2185C5"/>
                </a:solidFill>
              </a:rPr>
              <a:t>時</a:t>
            </a:r>
            <a:r>
              <a:rPr lang="zh-TW" altLang="en-US" sz="1600" dirty="0" smtClean="0">
                <a:solidFill>
                  <a:srgbClr val="2185C5"/>
                </a:solidFill>
              </a:rPr>
              <a:t>，會被改成</a:t>
            </a:r>
            <a:r>
              <a:rPr lang="en-US" altLang="zh-TW" sz="1600" dirty="0" smtClean="0">
                <a:solidFill>
                  <a:srgbClr val="2185C5"/>
                </a:solidFill>
              </a:rPr>
              <a:t>8:00AM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35239" y="1331581"/>
            <a:ext cx="2434479" cy="46753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32850" y="1311756"/>
            <a:ext cx="361725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smtClean="0">
                <a:solidFill>
                  <a:srgbClr val="2185C5"/>
                </a:solidFill>
              </a:rPr>
              <a:t>EditTasks-CheckList: </a:t>
            </a:r>
          </a:p>
          <a:p>
            <a:endParaRPr lang="en-US" altLang="zh-TW" sz="1600" smtClean="0">
              <a:solidFill>
                <a:srgbClr val="2185C5"/>
              </a:solidFill>
            </a:endParaRPr>
          </a:p>
          <a:p>
            <a:endParaRPr lang="en-US" altLang="zh-TW" sz="1600" smtClean="0">
              <a:solidFill>
                <a:srgbClr val="2185C5"/>
              </a:solidFill>
            </a:endParaRPr>
          </a:p>
          <a:p>
            <a:r>
              <a:rPr lang="en-US" altLang="zh-TW" sz="1600" smtClean="0">
                <a:solidFill>
                  <a:srgbClr val="2185C5"/>
                </a:solidFill>
              </a:rPr>
              <a:t>1.</a:t>
            </a:r>
            <a:r>
              <a:rPr lang="zh-TW" altLang="en-US" sz="1600" smtClean="0">
                <a:solidFill>
                  <a:srgbClr val="2185C5"/>
                </a:solidFill>
              </a:rPr>
              <a:t>新增</a:t>
            </a:r>
            <a:r>
              <a:rPr lang="en-US" altLang="zh-TW" sz="1600" smtClean="0">
                <a:solidFill>
                  <a:srgbClr val="2185C5"/>
                </a:solidFill>
              </a:rPr>
              <a:t>item</a:t>
            </a:r>
            <a:r>
              <a:rPr lang="zh-TW" altLang="en-US" sz="1600" smtClean="0">
                <a:solidFill>
                  <a:srgbClr val="2185C5"/>
                </a:solidFill>
              </a:rPr>
              <a:t>在</a:t>
            </a:r>
            <a:r>
              <a:rPr lang="en-US" altLang="zh-TW" sz="1600" smtClean="0">
                <a:solidFill>
                  <a:srgbClr val="2185C5"/>
                </a:solidFill>
              </a:rPr>
              <a:t>CheckList</a:t>
            </a:r>
            <a:r>
              <a:rPr lang="zh-TW" altLang="en-US" sz="1600" smtClean="0">
                <a:solidFill>
                  <a:srgbClr val="2185C5"/>
                </a:solidFill>
              </a:rPr>
              <a:t>裡，再把中間的刪掉，再按</a:t>
            </a:r>
            <a:r>
              <a:rPr lang="en-US" altLang="zh-TW" sz="1600" smtClean="0">
                <a:solidFill>
                  <a:srgbClr val="2185C5"/>
                </a:solidFill>
              </a:rPr>
              <a:t>next</a:t>
            </a:r>
            <a:r>
              <a:rPr lang="zh-TW" altLang="en-US" sz="1600" smtClean="0">
                <a:solidFill>
                  <a:srgbClr val="2185C5"/>
                </a:solidFill>
              </a:rPr>
              <a:t>就會</a:t>
            </a:r>
            <a:r>
              <a:rPr lang="en-US" altLang="zh-TW" sz="1600" smtClean="0">
                <a:solidFill>
                  <a:srgbClr val="2185C5"/>
                </a:solidFill>
              </a:rPr>
              <a:t>Crash .</a:t>
            </a:r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63" y="1026068"/>
            <a:ext cx="3190371" cy="5568214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430647" y="3754046"/>
            <a:ext cx="3805850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 smtClean="0">
                <a:hlinkClick r:id="rId4"/>
              </a:rPr>
              <a:t>https</a:t>
            </a:r>
            <a:r>
              <a:rPr lang="zh-TW" altLang="en-US" dirty="0">
                <a:hlinkClick r:id="rId4"/>
              </a:rPr>
              <a:t>://github.com/dmfs/opentasks/issues/804</a:t>
            </a:r>
            <a:endParaRPr lang="zh-TW" altLang="en-US" dirty="0"/>
          </a:p>
        </p:txBody>
      </p:sp>
      <p:sp>
        <p:nvSpPr>
          <p:cNvPr id="6" name="文字方塊 5"/>
          <p:cNvSpPr txBox="1"/>
          <p:nvPr/>
        </p:nvSpPr>
        <p:spPr>
          <a:xfrm>
            <a:off x="232850" y="3410064"/>
            <a:ext cx="11550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Issue</a:t>
            </a:r>
            <a:r>
              <a:rPr lang="zh-TW" altLang="en-US" dirty="0" smtClean="0">
                <a:solidFill>
                  <a:srgbClr val="2185C5"/>
                </a:solidFill>
              </a:rPr>
              <a:t>回報</a:t>
            </a:r>
            <a:r>
              <a:rPr lang="en-US" altLang="zh-TW" dirty="0" smtClean="0">
                <a:solidFill>
                  <a:srgbClr val="2185C5"/>
                </a:solidFill>
              </a:rPr>
              <a:t>:</a:t>
            </a:r>
            <a:endParaRPr lang="zh-TW" altLang="en-US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547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403729" y="1399311"/>
            <a:ext cx="5631311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err="1" smtClean="0">
                <a:solidFill>
                  <a:srgbClr val="2185C5"/>
                </a:solidFill>
              </a:rPr>
              <a:t>EditTasks-CheckList</a:t>
            </a:r>
            <a:r>
              <a:rPr lang="en-US" altLang="zh-TW" sz="1600" dirty="0" smtClean="0">
                <a:solidFill>
                  <a:srgbClr val="2185C5"/>
                </a:solidFill>
              </a:rPr>
              <a:t>: </a:t>
            </a: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r>
              <a:rPr lang="zh-TW" altLang="en-US" dirty="0"/>
              <a:t>錯誤原因：發生這個錯誤主要</a:t>
            </a:r>
            <a:r>
              <a:rPr lang="zh-TW" altLang="en-US" dirty="0" smtClean="0"/>
              <a:t>是</a:t>
            </a:r>
            <a:r>
              <a:rPr lang="en-US" altLang="zh-TW" dirty="0" err="1" smtClean="0"/>
              <a:t>ViewGroup</a:t>
            </a:r>
            <a:r>
              <a:rPr lang="zh-TW" altLang="en-US" dirty="0"/>
              <a:t>等</a:t>
            </a:r>
            <a:r>
              <a:rPr lang="zh-TW" altLang="en-US" dirty="0" smtClean="0"/>
              <a:t>容器移除底下的物件，</a:t>
            </a:r>
            <a:r>
              <a:rPr lang="zh-TW" altLang="en-US" dirty="0"/>
              <a:t>但卻沒有移除該子查看上面的焦點對焦</a:t>
            </a:r>
            <a:r>
              <a:rPr lang="zh-TW" altLang="en-US" dirty="0" smtClean="0"/>
              <a:t>，導致</a:t>
            </a:r>
            <a:r>
              <a:rPr lang="zh-TW" altLang="en-US" dirty="0"/>
              <a:t>了該異常的</a:t>
            </a:r>
            <a:r>
              <a:rPr lang="zh-TW" altLang="en-US" dirty="0" smtClean="0"/>
              <a:t>產生</a:t>
            </a:r>
            <a:endParaRPr lang="en-US" altLang="zh-TW" dirty="0"/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63" y="974503"/>
            <a:ext cx="2210512" cy="3858047"/>
          </a:xfrm>
          <a:prstGeom prst="rect">
            <a:avLst/>
          </a:prstGeom>
        </p:spPr>
      </p:pic>
      <p:pic>
        <p:nvPicPr>
          <p:cNvPr id="2050" name="Picture 2" descr="https://i.imgur.com/X0eIF7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9" y="5004209"/>
            <a:ext cx="8625546" cy="11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78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Rotation and Reenter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403729" y="1399311"/>
            <a:ext cx="5631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0812439"/>
              </p:ext>
            </p:extLst>
          </p:nvPr>
        </p:nvGraphicFramePr>
        <p:xfrm>
          <a:off x="403729" y="1393334"/>
          <a:ext cx="3048000" cy="1154229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58561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39002771"/>
                    </a:ext>
                  </a:extLst>
                </a:gridCol>
              </a:tblGrid>
              <a:tr h="412549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Anomally</a:t>
                      </a:r>
                      <a:r>
                        <a:rPr lang="en-US" altLang="zh-TW" baseline="0" dirty="0" smtClean="0"/>
                        <a:t> = false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Anomally</a:t>
                      </a:r>
                      <a:r>
                        <a:rPr lang="en-US" altLang="zh-TW" baseline="0" dirty="0" smtClean="0"/>
                        <a:t> = true 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68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56 passed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 </a:t>
                      </a:r>
                      <a:r>
                        <a:rPr lang="en-US" altLang="zh-TW" dirty="0" smtClean="0"/>
                        <a:t>passed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2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</a:t>
                      </a:r>
                      <a:r>
                        <a:rPr lang="en-US" altLang="zh-TW" baseline="0" dirty="0" smtClean="0"/>
                        <a:t> failed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43 </a:t>
                      </a:r>
                      <a:r>
                        <a:rPr lang="en-US" altLang="zh-TW" dirty="0" smtClean="0"/>
                        <a:t>failed 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8957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403729" y="3325790"/>
            <a:ext cx="540993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經人工確認後</a:t>
            </a:r>
            <a:r>
              <a:rPr lang="en-US" altLang="zh-TW" dirty="0" smtClean="0"/>
              <a:t>:</a:t>
            </a:r>
          </a:p>
          <a:p>
            <a:r>
              <a:rPr lang="en-US" altLang="zh-TW" dirty="0"/>
              <a:t>	</a:t>
            </a:r>
            <a:r>
              <a:rPr lang="zh-TW" altLang="en-US" dirty="0"/>
              <a:t>翻轉後視窗消失 </a:t>
            </a:r>
            <a:r>
              <a:rPr lang="en-US" altLang="zh-TW" dirty="0"/>
              <a:t>: </a:t>
            </a:r>
            <a:r>
              <a:rPr lang="en-US" altLang="zh-TW" dirty="0" smtClean="0"/>
              <a:t>27</a:t>
            </a:r>
            <a:r>
              <a:rPr lang="zh-TW" altLang="en-US" dirty="0" smtClean="0"/>
              <a:t>個腳本中出現</a:t>
            </a:r>
            <a:r>
              <a:rPr lang="en-US" altLang="zh-TW" dirty="0" smtClean="0"/>
              <a:t> </a:t>
            </a:r>
            <a:endParaRPr lang="en-US" altLang="zh-TW" dirty="0"/>
          </a:p>
          <a:p>
            <a:r>
              <a:rPr lang="en-US" altLang="zh-TW" dirty="0"/>
              <a:t>	</a:t>
            </a:r>
            <a:r>
              <a:rPr lang="zh-TW" altLang="en-US" dirty="0" smtClean="0"/>
              <a:t>畫面經過</a:t>
            </a:r>
            <a:r>
              <a:rPr lang="zh-TW" altLang="en-US" dirty="0"/>
              <a:t>翻轉</a:t>
            </a:r>
            <a:r>
              <a:rPr lang="zh-TW" altLang="en-US" dirty="0" smtClean="0"/>
              <a:t>後回到</a:t>
            </a:r>
            <a:r>
              <a:rPr lang="zh-TW" altLang="en-US" dirty="0"/>
              <a:t>頂端 </a:t>
            </a:r>
            <a:r>
              <a:rPr lang="en-US" altLang="zh-TW" dirty="0"/>
              <a:t>: </a:t>
            </a:r>
            <a:r>
              <a:rPr lang="en-US" altLang="zh-TW" dirty="0" smtClean="0"/>
              <a:t>6</a:t>
            </a:r>
            <a:r>
              <a:rPr lang="zh-TW" altLang="en-US" dirty="0"/>
              <a:t>個腳本中</a:t>
            </a:r>
            <a:r>
              <a:rPr lang="zh-TW" altLang="en-US" dirty="0" smtClean="0"/>
              <a:t>出現</a:t>
            </a:r>
            <a:endParaRPr lang="en-US" altLang="zh-TW" dirty="0"/>
          </a:p>
          <a:p>
            <a:r>
              <a:rPr lang="en-US" altLang="zh-TW" dirty="0"/>
              <a:t>			</a:t>
            </a:r>
            <a:endParaRPr lang="zh-TW" altLang="en-US" dirty="0"/>
          </a:p>
        </p:txBody>
      </p:sp>
      <p:sp>
        <p:nvSpPr>
          <p:cNvPr id="7" name="文字方塊 6"/>
          <p:cNvSpPr txBox="1"/>
          <p:nvPr/>
        </p:nvSpPr>
        <p:spPr>
          <a:xfrm>
            <a:off x="1337645" y="4279897"/>
            <a:ext cx="15592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 smtClean="0"/>
              <a:t>共</a:t>
            </a:r>
            <a:r>
              <a:rPr lang="en-US" altLang="zh-TW" dirty="0" smtClean="0"/>
              <a:t>3</a:t>
            </a:r>
            <a:r>
              <a:rPr lang="zh-TW" altLang="en-US" dirty="0"/>
              <a:t>種</a:t>
            </a:r>
            <a:r>
              <a:rPr lang="en-US" altLang="zh-TW" dirty="0" smtClean="0"/>
              <a:t>Anomaly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53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403729" y="1399311"/>
            <a:ext cx="563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Rotation Back To Top: </a:t>
            </a: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5" y="1344602"/>
            <a:ext cx="5035410" cy="50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232850" y="1360810"/>
            <a:ext cx="563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Rotate Calendar Disappear</a:t>
            </a:r>
            <a:r>
              <a:rPr lang="en-US" altLang="zh-TW" sz="1600" dirty="0">
                <a:solidFill>
                  <a:srgbClr val="2185C5"/>
                </a:solidFill>
              </a:rPr>
              <a:t>: </a:t>
            </a:r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9016" y="1114438"/>
            <a:ext cx="5475909" cy="5458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527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126972" y="1360810"/>
            <a:ext cx="563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Rotate </a:t>
            </a:r>
            <a:r>
              <a:rPr lang="en-US" altLang="zh-TW" sz="1600" dirty="0" err="1" smtClean="0">
                <a:solidFill>
                  <a:srgbClr val="2185C5"/>
                </a:solidFill>
              </a:rPr>
              <a:t>PopUp</a:t>
            </a:r>
            <a:r>
              <a:rPr lang="en-US" altLang="zh-TW" sz="1600" dirty="0" smtClean="0">
                <a:solidFill>
                  <a:srgbClr val="2185C5"/>
                </a:solidFill>
              </a:rPr>
              <a:t> Dialog Disappear</a:t>
            </a:r>
            <a:r>
              <a:rPr lang="en-US" altLang="zh-TW" sz="1600" dirty="0">
                <a:solidFill>
                  <a:srgbClr val="2185C5"/>
                </a:solidFill>
              </a:rPr>
              <a:t>: </a:t>
            </a:r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6743" y="1075937"/>
            <a:ext cx="5514531" cy="54971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814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0" y="1360810"/>
            <a:ext cx="563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Rotate Status Dropdown Disappear</a:t>
            </a:r>
            <a:r>
              <a:rPr lang="en-US" altLang="zh-TW" sz="1600" dirty="0">
                <a:solidFill>
                  <a:srgbClr val="2185C5"/>
                </a:solidFill>
              </a:rPr>
              <a:t>: </a:t>
            </a:r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25" y="1229942"/>
            <a:ext cx="5481150" cy="53431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3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47514" y="547211"/>
            <a:ext cx="826788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/>
              <a:t>Difficulties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647514" y="1860813"/>
            <a:ext cx="8381761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en-US" altLang="zh-TW" dirty="0"/>
              <a:t>1.</a:t>
            </a:r>
            <a:r>
              <a:rPr lang="zh-TW" altLang="en-US" dirty="0"/>
              <a:t>滑動</a:t>
            </a:r>
            <a:r>
              <a:rPr lang="zh-TW" altLang="en-US" dirty="0" smtClean="0"/>
              <a:t>問題 </a:t>
            </a:r>
            <a:r>
              <a:rPr lang="en-US" altLang="zh-TW" dirty="0" smtClean="0"/>
              <a:t>: </a:t>
            </a:r>
            <a:r>
              <a:rPr lang="zh-TW" altLang="en-US" dirty="0" smtClean="0"/>
              <a:t>某些元件滑動需要速度感才能觸發，但是在</a:t>
            </a:r>
            <a:r>
              <a:rPr lang="en-US" altLang="zh-TW" dirty="0" err="1" smtClean="0"/>
              <a:t>appium</a:t>
            </a:r>
            <a:r>
              <a:rPr lang="zh-TW" altLang="en-US" dirty="0" smtClean="0"/>
              <a:t>很難達成</a:t>
            </a:r>
            <a:endParaRPr lang="zh-TW" altLang="en-US" dirty="0"/>
          </a:p>
          <a:p>
            <a:pPr lvl="0"/>
            <a:r>
              <a:rPr lang="en-US" altLang="zh-TW" dirty="0"/>
              <a:t>2.</a:t>
            </a:r>
            <a:r>
              <a:rPr lang="zh-TW" altLang="en-US" dirty="0"/>
              <a:t>系統</a:t>
            </a:r>
            <a:r>
              <a:rPr lang="zh-TW" altLang="en-US" dirty="0" smtClean="0"/>
              <a:t>通知 </a:t>
            </a:r>
            <a:r>
              <a:rPr lang="en-US" altLang="zh-TW" dirty="0" smtClean="0"/>
              <a:t>:</a:t>
            </a:r>
            <a:r>
              <a:rPr lang="zh-TW" altLang="en-US" dirty="0" smtClean="0"/>
              <a:t> </a:t>
            </a:r>
            <a:r>
              <a:rPr lang="en-US" altLang="zh-TW" dirty="0" err="1" smtClean="0"/>
              <a:t>Appium</a:t>
            </a:r>
            <a:r>
              <a:rPr lang="zh-TW" altLang="en-US" dirty="0" smtClean="0"/>
              <a:t>無法觸發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的</a:t>
            </a:r>
            <a:r>
              <a:rPr lang="zh-TW" altLang="en-US" dirty="0" smtClean="0"/>
              <a:t>系統</a:t>
            </a:r>
            <a:r>
              <a:rPr lang="zh-TW" altLang="en-US" dirty="0"/>
              <a:t>事件</a:t>
            </a:r>
            <a:endParaRPr lang="zh-TW" altLang="en-US" dirty="0"/>
          </a:p>
          <a:p>
            <a:pPr lvl="0"/>
            <a:r>
              <a:rPr lang="en-US" altLang="zh-TW" dirty="0"/>
              <a:t>3.</a:t>
            </a:r>
            <a:r>
              <a:rPr lang="zh-TW" altLang="en-US" dirty="0"/>
              <a:t>等待</a:t>
            </a:r>
            <a:r>
              <a:rPr lang="zh-TW" altLang="en-US" dirty="0" smtClean="0"/>
              <a:t>問題</a:t>
            </a:r>
            <a:r>
              <a:rPr lang="zh-TW" altLang="en-US" dirty="0"/>
              <a:t> </a:t>
            </a:r>
            <a:r>
              <a:rPr lang="en-US" altLang="zh-TW" dirty="0" smtClean="0"/>
              <a:t>:</a:t>
            </a:r>
            <a:r>
              <a:rPr lang="zh-TW" altLang="en-US" dirty="0" smtClean="0"/>
              <a:t> 在切換</a:t>
            </a:r>
            <a:r>
              <a:rPr lang="en-US" altLang="zh-TW" dirty="0" smtClean="0"/>
              <a:t>app</a:t>
            </a:r>
            <a:r>
              <a:rPr lang="zh-TW" altLang="en-US" dirty="0" smtClean="0"/>
              <a:t>畫面時，</a:t>
            </a:r>
            <a:r>
              <a:rPr lang="en-US" altLang="zh-TW" dirty="0" smtClean="0"/>
              <a:t>Xml</a:t>
            </a:r>
            <a:r>
              <a:rPr lang="zh-TW" altLang="en-US" dirty="0" smtClean="0"/>
              <a:t> 已改變，但是畫面卻還在正在動畫中，導致元件無法</a:t>
            </a:r>
            <a:r>
              <a:rPr lang="zh-TW" altLang="en-US" dirty="0" smtClean="0"/>
              <a:t>觸發</a:t>
            </a:r>
            <a:r>
              <a:rPr lang="zh-TW" altLang="en-US" dirty="0" smtClean="0"/>
              <a:t>，或是元件已經找到，但卻是上一個畫面的元件</a:t>
            </a:r>
            <a:endParaRPr lang="zh-TW" altLang="en-US" dirty="0"/>
          </a:p>
          <a:p>
            <a:pPr lvl="0"/>
            <a:r>
              <a:rPr lang="en-US" altLang="zh-TW" dirty="0"/>
              <a:t>4.</a:t>
            </a:r>
            <a:r>
              <a:rPr lang="zh-TW" altLang="en-US" dirty="0" smtClean="0"/>
              <a:t>權限 </a:t>
            </a:r>
            <a:r>
              <a:rPr lang="en-US" altLang="zh-TW" dirty="0" smtClean="0"/>
              <a:t>:</a:t>
            </a:r>
            <a:r>
              <a:rPr lang="zh-TW" altLang="en-US" dirty="0" smtClean="0"/>
              <a:t>在</a:t>
            </a:r>
            <a:r>
              <a:rPr lang="en-US" altLang="zh-TW" dirty="0" smtClean="0"/>
              <a:t>A</a:t>
            </a:r>
            <a:r>
              <a:rPr lang="en-US" altLang="zh-TW" dirty="0" smtClean="0"/>
              <a:t>ndroid </a:t>
            </a:r>
            <a:r>
              <a:rPr lang="en-US" altLang="zh-TW" dirty="0" smtClean="0"/>
              <a:t>6 </a:t>
            </a:r>
            <a:r>
              <a:rPr lang="zh-TW" altLang="en-US" dirty="0" smtClean="0"/>
              <a:t>版本中有看到要求</a:t>
            </a:r>
            <a:r>
              <a:rPr lang="en-US" altLang="zh-TW" dirty="0" smtClean="0"/>
              <a:t>permission</a:t>
            </a:r>
            <a:r>
              <a:rPr lang="zh-TW" altLang="en-US" dirty="0" smtClean="0"/>
              <a:t>的</a:t>
            </a:r>
            <a:r>
              <a:rPr lang="en-US" altLang="zh-TW" dirty="0" smtClean="0"/>
              <a:t>dialog</a:t>
            </a:r>
            <a:r>
              <a:rPr lang="zh-TW" altLang="en-US" dirty="0" smtClean="0"/>
              <a:t>，但是在</a:t>
            </a:r>
            <a:r>
              <a:rPr lang="en-US" altLang="zh-TW" dirty="0" smtClean="0"/>
              <a:t>android 8 </a:t>
            </a:r>
            <a:r>
              <a:rPr lang="zh-TW" altLang="en-US" dirty="0" smtClean="0"/>
              <a:t>之後就沒有看見。</a:t>
            </a:r>
            <a:endParaRPr lang="zh-TW" altLang="en-US" dirty="0"/>
          </a:p>
          <a:p>
            <a:pPr lvl="0"/>
            <a:r>
              <a:rPr lang="en-US" altLang="zh-TW" dirty="0"/>
              <a:t>5.</a:t>
            </a:r>
            <a:r>
              <a:rPr lang="zh-TW" altLang="en-US" dirty="0" smtClean="0"/>
              <a:t>設定</a:t>
            </a:r>
            <a:r>
              <a:rPr lang="en-US" altLang="zh-TW" dirty="0" smtClean="0"/>
              <a:t>:</a:t>
            </a:r>
            <a:r>
              <a:rPr lang="zh-TW" altLang="en-US" dirty="0" smtClean="0"/>
              <a:t>同上</a:t>
            </a:r>
            <a:endParaRPr lang="zh-TW" altLang="en-US" dirty="0"/>
          </a:p>
          <a:p>
            <a:pPr lvl="0"/>
            <a:r>
              <a:rPr lang="en-US" altLang="zh-TW" dirty="0"/>
              <a:t>6.</a:t>
            </a:r>
            <a:r>
              <a:rPr lang="zh-TW" altLang="en-US" dirty="0"/>
              <a:t>時間問題 </a:t>
            </a:r>
            <a:r>
              <a:rPr lang="en-US" altLang="zh-TW" dirty="0"/>
              <a:t>(</a:t>
            </a:r>
            <a:r>
              <a:rPr lang="zh-TW" altLang="en-US" dirty="0"/>
              <a:t>跨日 </a:t>
            </a:r>
            <a:r>
              <a:rPr lang="en-US" altLang="zh-TW" dirty="0" smtClean="0"/>
              <a:t>):</a:t>
            </a:r>
            <a:r>
              <a:rPr lang="zh-TW" altLang="en-US" dirty="0" smtClean="0"/>
              <a:t>在</a:t>
            </a:r>
            <a:r>
              <a:rPr lang="en-US" altLang="zh-TW" dirty="0" smtClean="0"/>
              <a:t>app</a:t>
            </a:r>
            <a:r>
              <a:rPr lang="zh-TW" altLang="en-US" dirty="0" smtClean="0"/>
              <a:t>中 某些時段</a:t>
            </a:r>
            <a:r>
              <a:rPr lang="en-US" altLang="zh-TW" dirty="0" smtClean="0"/>
              <a:t>(</a:t>
            </a:r>
            <a:r>
              <a:rPr lang="zh-TW" altLang="en-US" dirty="0" smtClean="0"/>
              <a:t>快要跨日</a:t>
            </a:r>
            <a:r>
              <a:rPr lang="en-US" altLang="zh-TW" dirty="0" smtClean="0"/>
              <a:t>)</a:t>
            </a:r>
            <a:r>
              <a:rPr lang="zh-TW" altLang="en-US" dirty="0" smtClean="0"/>
              <a:t>設定完， 就會容易出現腳本跑不過，或是在</a:t>
            </a:r>
            <a:r>
              <a:rPr lang="en-US" altLang="zh-TW" dirty="0" smtClean="0"/>
              <a:t>assert </a:t>
            </a:r>
            <a:r>
              <a:rPr lang="zh-TW" altLang="en-US" dirty="0" smtClean="0"/>
              <a:t>時難以確認當下時間。</a:t>
            </a:r>
            <a:endParaRPr lang="en-US" altLang="zh-TW" dirty="0"/>
          </a:p>
          <a:p>
            <a:pPr lvl="0"/>
            <a:r>
              <a:rPr lang="en-US" altLang="zh-TW" dirty="0"/>
              <a:t>7.</a:t>
            </a:r>
            <a:r>
              <a:rPr lang="zh-TW" altLang="en-US" dirty="0"/>
              <a:t>螢幕</a:t>
            </a:r>
            <a:r>
              <a:rPr lang="zh-TW" altLang="en-US" dirty="0" smtClean="0"/>
              <a:t>比例</a:t>
            </a:r>
            <a:r>
              <a:rPr lang="en-US" altLang="zh-TW" dirty="0" smtClean="0"/>
              <a:t>:</a:t>
            </a:r>
            <a:r>
              <a:rPr lang="zh-TW" altLang="en-US" dirty="0" smtClean="0"/>
              <a:t>每個螢幕手機大小不同，導致畫面上出現的東西不一樣，有些需要滑動之後才看的到</a:t>
            </a:r>
            <a:r>
              <a:rPr lang="en-US" altLang="zh-TW" dirty="0" smtClean="0"/>
              <a:t>(</a:t>
            </a:r>
            <a:r>
              <a:rPr lang="en-US" altLang="zh-TW" dirty="0" err="1" smtClean="0"/>
              <a:t>ex:EditTasksActivity</a:t>
            </a:r>
            <a:r>
              <a:rPr lang="en-US" altLang="zh-TW" dirty="0" smtClean="0"/>
              <a:t>)</a:t>
            </a:r>
            <a:endParaRPr lang="zh-TW" altLang="en-US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3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941975" y="2848707"/>
            <a:ext cx="7612940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buNone/>
            </a:pPr>
            <a:r>
              <a:rPr lang="en-US" dirty="0" smtClean="0">
                <a:hlinkClick r:id="rId3"/>
              </a:rPr>
              <a:t>1.State Graph</a:t>
            </a:r>
            <a:r>
              <a:rPr lang="en-US" altLang="zh-TW" dirty="0" smtClean="0"/>
              <a:t>(Reference by GitHub Open Source : </a:t>
            </a:r>
            <a:r>
              <a:rPr lang="en-US" altLang="zh-TW" dirty="0" smtClean="0">
                <a:hlinkClick r:id="rId4"/>
              </a:rPr>
              <a:t>ACE</a:t>
            </a:r>
            <a:r>
              <a:rPr lang="en-US" altLang="zh-TW" dirty="0" smtClean="0"/>
              <a:t>(Android </a:t>
            </a:r>
            <a:r>
              <a:rPr lang="en-US" altLang="zh-TW" dirty="0" err="1" smtClean="0"/>
              <a:t>CrawlEr</a:t>
            </a:r>
            <a:r>
              <a:rPr lang="en-US" altLang="zh-TW" dirty="0"/>
              <a:t> </a:t>
            </a:r>
            <a:r>
              <a:rPr lang="en-US" altLang="zh-TW" dirty="0" smtClean="0"/>
              <a:t>) </a:t>
            </a:r>
          </a:p>
          <a:p>
            <a:pPr marL="0" lvl="0" indent="0">
              <a:buNone/>
            </a:pPr>
            <a:r>
              <a:rPr lang="en-US" dirty="0" smtClean="0"/>
              <a:t>2.Test Data</a:t>
            </a:r>
          </a:p>
          <a:p>
            <a:pPr marL="0" lvl="0" indent="0">
              <a:buNone/>
            </a:pPr>
            <a:r>
              <a:rPr lang="en-US" dirty="0"/>
              <a:t>3</a:t>
            </a:r>
            <a:r>
              <a:rPr lang="en-US" dirty="0" smtClean="0"/>
              <a:t>.UseCase Diagram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941975" y="1265479"/>
            <a:ext cx="735489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2185C5"/>
                </a:solidFill>
              </a:rPr>
              <a:t>In order to design a test case, we used the </a:t>
            </a:r>
            <a:r>
              <a:rPr lang="en-US" altLang="zh-TW" sz="2400" dirty="0" smtClean="0">
                <a:solidFill>
                  <a:srgbClr val="2185C5"/>
                </a:solidFill>
              </a:rPr>
              <a:t>following:</a:t>
            </a:r>
            <a:endParaRPr lang="zh-TW" altLang="en-US" sz="24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683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15504" y="547211"/>
            <a:ext cx="913437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Team member contributions and </a:t>
            </a:r>
            <a:r>
              <a:rPr lang="en-US" altLang="zh-TW" dirty="0" smtClean="0">
                <a:solidFill>
                  <a:srgbClr val="2185C5"/>
                </a:solidFill>
              </a:rPr>
              <a:t>feedbacks - </a:t>
            </a:r>
            <a:r>
              <a:rPr lang="en-US" altLang="zh-TW" dirty="0" smtClean="0"/>
              <a:t>Artifacts</a:t>
            </a:r>
            <a:r>
              <a:rPr lang="en-US" altLang="zh-TW" dirty="0"/>
              <a:t> 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1121343" y="2091820"/>
            <a:ext cx="6930189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文件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:TCS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STP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SDT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PPT 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Diagram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UseCase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StateGraph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ClassDiagram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err="1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TestData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Source Code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&amp; 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框架使用說明 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腳本</a:t>
            </a:r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CI Report</a:t>
            </a:r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marL="457200" lvl="0" indent="-457200">
              <a:buFont typeface="+mj-lt"/>
              <a:buAutoNum type="arabicPeriod"/>
            </a:pP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影片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How to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wirte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and Run a Script </a:t>
            </a:r>
            <a:r>
              <a:rPr lang="en-US" altLang="zh-TW" sz="2000" dirty="0" smtClean="0">
                <a:latin typeface="微軟正黑體" panose="020B0604030504040204" pitchFamily="34" charset="-12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RunTotalScript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,</a:t>
            </a:r>
            <a:r>
              <a:rPr lang="en-US" altLang="zh-TW" sz="20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RunTotalScriptWhitAnomalyOperation</a:t>
            </a:r>
            <a:r>
              <a:rPr lang="en-US" altLang="zh-TW" sz="20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endParaRPr lang="zh-TW" altLang="en-US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21343" y="5344816"/>
            <a:ext cx="17132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hlinkClick r:id="rId3"/>
              </a:rPr>
              <a:t>github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3979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Approach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文字方塊 2"/>
          <p:cNvSpPr txBox="1"/>
          <p:nvPr/>
        </p:nvSpPr>
        <p:spPr>
          <a:xfrm>
            <a:off x="893700" y="1921267"/>
            <a:ext cx="665765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dirty="0" smtClean="0">
                <a:solidFill>
                  <a:srgbClr val="2185C5"/>
                </a:solidFill>
              </a:rPr>
              <a:t>1.UseCase Diagram</a:t>
            </a:r>
          </a:p>
          <a:p>
            <a:pPr lvl="2"/>
            <a:r>
              <a:rPr lang="en-US" altLang="zh-TW" sz="2000" dirty="0" smtClean="0">
                <a:solidFill>
                  <a:srgbClr val="2185C5"/>
                </a:solidFill>
              </a:rPr>
              <a:t>     1.1.EditTask</a:t>
            </a:r>
            <a:r>
              <a:rPr lang="zh-TW" altLang="en-US" sz="2000" dirty="0" smtClean="0">
                <a:solidFill>
                  <a:srgbClr val="2185C5"/>
                </a:solidFill>
              </a:rPr>
              <a:t>  </a:t>
            </a:r>
            <a:r>
              <a:rPr lang="en-US" altLang="zh-TW" sz="2000" dirty="0" smtClean="0">
                <a:solidFill>
                  <a:srgbClr val="2185C5"/>
                </a:solidFill>
              </a:rPr>
              <a:t>–</a:t>
            </a:r>
            <a:r>
              <a:rPr lang="zh-TW" altLang="en-US" sz="2000" dirty="0" smtClean="0">
                <a:solidFill>
                  <a:srgbClr val="2185C5"/>
                </a:solidFill>
              </a:rPr>
              <a:t> </a:t>
            </a:r>
            <a:r>
              <a:rPr lang="en-US" altLang="zh-TW" sz="2000" dirty="0" err="1" smtClean="0">
                <a:solidFill>
                  <a:srgbClr val="2185C5"/>
                </a:solidFill>
              </a:rPr>
              <a:t>EachChoice</a:t>
            </a:r>
            <a:r>
              <a:rPr lang="zh-TW" altLang="en-US" sz="2000" dirty="0" smtClean="0">
                <a:solidFill>
                  <a:srgbClr val="2185C5"/>
                </a:solidFill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</a:rPr>
              <a:t>Coverage </a:t>
            </a:r>
          </a:p>
          <a:p>
            <a:pPr lvl="2"/>
            <a:r>
              <a:rPr lang="en-US" altLang="zh-TW" sz="2000" dirty="0">
                <a:solidFill>
                  <a:srgbClr val="2185C5"/>
                </a:solidFill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</a:rPr>
              <a:t>    1.2.Category</a:t>
            </a:r>
            <a:r>
              <a:rPr lang="zh-TW" altLang="en-US" sz="2000" dirty="0" smtClean="0">
                <a:solidFill>
                  <a:srgbClr val="2185C5"/>
                </a:solidFill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</a:rPr>
              <a:t>– </a:t>
            </a:r>
            <a:r>
              <a:rPr lang="en-US" altLang="zh-TW" sz="2000" dirty="0" err="1" smtClean="0">
                <a:solidFill>
                  <a:srgbClr val="2185C5"/>
                </a:solidFill>
              </a:rPr>
              <a:t>EachChoice</a:t>
            </a:r>
            <a:r>
              <a:rPr lang="zh-TW" altLang="en-US" sz="2000" dirty="0" smtClean="0">
                <a:solidFill>
                  <a:srgbClr val="2185C5"/>
                </a:solidFill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</a:rPr>
              <a:t>Coverage</a:t>
            </a:r>
          </a:p>
          <a:p>
            <a:pPr lvl="2"/>
            <a:r>
              <a:rPr lang="en-US" altLang="zh-TW" sz="2000" dirty="0" smtClean="0">
                <a:solidFill>
                  <a:srgbClr val="2185C5"/>
                </a:solidFill>
              </a:rPr>
              <a:t>2.EdgeCoverage</a:t>
            </a:r>
          </a:p>
          <a:p>
            <a:r>
              <a:rPr lang="en-US" altLang="zh-TW" sz="2000" dirty="0" smtClean="0">
                <a:solidFill>
                  <a:srgbClr val="2185C5"/>
                </a:solidFill>
              </a:rPr>
              <a:t>3</a:t>
            </a:r>
            <a:r>
              <a:rPr lang="en-US" altLang="zh-TW" sz="2000" dirty="0">
                <a:solidFill>
                  <a:srgbClr val="2185C5"/>
                </a:solidFill>
              </a:rPr>
              <a:t>.</a:t>
            </a:r>
            <a:r>
              <a:rPr lang="en-US" altLang="zh-TW" sz="2000" dirty="0" smtClean="0">
                <a:solidFill>
                  <a:srgbClr val="2185C5"/>
                </a:solidFill>
              </a:rPr>
              <a:t>ISP</a:t>
            </a:r>
            <a:endParaRPr lang="zh-TW" altLang="en-US" sz="20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19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60" y="3217611"/>
            <a:ext cx="1708943" cy="3355516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89" y="266940"/>
            <a:ext cx="5027389" cy="590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49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01233" y="284925"/>
            <a:ext cx="6462600" cy="1143000"/>
          </a:xfrm>
        </p:spPr>
        <p:txBody>
          <a:bodyPr/>
          <a:lstStyle/>
          <a:p>
            <a:r>
              <a:rPr lang="en-US" altLang="zh-TW" dirty="0"/>
              <a:t>2.EdgeCoverage 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文字方塊 7"/>
          <p:cNvSpPr txBox="1"/>
          <p:nvPr/>
        </p:nvSpPr>
        <p:spPr>
          <a:xfrm>
            <a:off x="958921" y="1725876"/>
            <a:ext cx="388363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err="1" smtClean="0"/>
              <a:t>EdgeCoverage</a:t>
            </a:r>
            <a:r>
              <a:rPr lang="en-US" altLang="zh-TW" dirty="0"/>
              <a:t> </a:t>
            </a:r>
            <a:r>
              <a:rPr lang="en-US" altLang="zh-TW" dirty="0" smtClean="0"/>
              <a:t>–Use </a:t>
            </a:r>
            <a:r>
              <a:rPr lang="en-US" altLang="zh-TW" dirty="0" err="1" smtClean="0"/>
              <a:t>StateTransitionGraph</a:t>
            </a:r>
            <a:endParaRPr lang="zh-TW" altLang="en-US" dirty="0"/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10676519"/>
              </p:ext>
            </p:extLst>
          </p:nvPr>
        </p:nvGraphicFramePr>
        <p:xfrm>
          <a:off x="958921" y="2239136"/>
          <a:ext cx="4064000" cy="3571585"/>
        </p:xfrm>
        <a:graphic>
          <a:graphicData uri="http://schemas.openxmlformats.org/drawingml/2006/table">
            <a:tbl>
              <a:tblPr firstRow="1" bandRow="1">
                <a:tableStyleId>{421DADAF-C452-4BED-A372-887F624FDFEF}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80173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73384882"/>
                    </a:ext>
                  </a:extLst>
                </a:gridCol>
              </a:tblGrid>
              <a:tr h="4321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TestCaseName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TestPath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5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endWithNode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smtClean="0"/>
                        <a:t>2_1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{1,2,24,2}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3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endWithNode</a:t>
                      </a:r>
                      <a:r>
                        <a:rPr lang="en-US" altLang="zh-TW" dirty="0" smtClean="0"/>
                        <a:t> </a:t>
                      </a:r>
                      <a:r>
                        <a:rPr lang="en-US" altLang="zh-TW" dirty="0" smtClean="0"/>
                        <a:t>2_2</a:t>
                      </a:r>
                      <a:endParaRPr lang="zh-TW" altLang="en-US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{1,2,20,21,22,20,30,2}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87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endWithNode10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{1,2,8,2,8,9,10}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67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{1,2,8,9,11,9,11,12}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1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endWithNode14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{1,2,8,9,11,13,14}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2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endWithNode15_1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{1,2,8,9,15,16,15}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97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endWithNode15_2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{1,2,8,9,15,17,17,15}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5069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‧‧‧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‧‧‧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7678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Total: </a:t>
                      </a:r>
                      <a:r>
                        <a:rPr lang="en-US" altLang="zh-TW" dirty="0" smtClean="0"/>
                        <a:t>19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163573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5775037" y="2620594"/>
            <a:ext cx="119936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 smtClean="0">
                <a:hlinkClick r:id="rId2"/>
              </a:rPr>
              <a:t>State Graph</a:t>
            </a:r>
            <a:r>
              <a:rPr lang="en-US" altLang="zh-TW" dirty="0" smtClean="0"/>
              <a:t> 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17079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832153" y="140630"/>
            <a:ext cx="7494162" cy="6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4000" dirty="0" smtClean="0"/>
              <a:t>Approach</a:t>
            </a:r>
            <a:r>
              <a:rPr lang="en-US" altLang="zh-TW" dirty="0" smtClean="0"/>
              <a:t>-</a:t>
            </a:r>
            <a:r>
              <a:rPr lang="en-US" altLang="zh-TW" dirty="0"/>
              <a:t> </a:t>
            </a:r>
            <a:r>
              <a:rPr lang="en-US" altLang="zh-TW" sz="3200" dirty="0"/>
              <a:t>Each </a:t>
            </a:r>
            <a:r>
              <a:rPr lang="en-US" altLang="zh-TW" sz="3200" dirty="0" smtClean="0"/>
              <a:t>Choice for Tasks</a:t>
            </a:r>
            <a:endParaRPr sz="3200"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" name="矩形 12"/>
          <p:cNvSpPr/>
          <p:nvPr/>
        </p:nvSpPr>
        <p:spPr>
          <a:xfrm>
            <a:off x="165950" y="866075"/>
            <a:ext cx="222528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/>
              <a:t>Test Scenario : </a:t>
            </a:r>
            <a:r>
              <a:rPr lang="en-US" altLang="zh-TW" dirty="0" err="1" smtClean="0"/>
              <a:t>EditTasks</a:t>
            </a:r>
            <a:endParaRPr lang="zh-TW" altLang="en-US" dirty="0"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0" y="1173852"/>
            <a:ext cx="2032862" cy="256594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5831" y="1245098"/>
            <a:ext cx="1776034" cy="2644076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87429" y="1245098"/>
            <a:ext cx="2738886" cy="19844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13061" y="4263145"/>
            <a:ext cx="2586283" cy="2101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8B675DAD-3953-D24C-9FF6-707B93D23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0252480"/>
              </p:ext>
            </p:extLst>
          </p:nvPr>
        </p:nvGraphicFramePr>
        <p:xfrm>
          <a:off x="352572" y="1668786"/>
          <a:ext cx="8128003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7318">
                  <a:extLst>
                    <a:ext uri="{9D8B030D-6E8A-4147-A177-3AD203B41FA5}">
                      <a16:colId xmlns:a16="http://schemas.microsoft.com/office/drawing/2014/main" val="1611709251"/>
                    </a:ext>
                  </a:extLst>
                </a:gridCol>
                <a:gridCol w="1527318">
                  <a:extLst>
                    <a:ext uri="{9D8B030D-6E8A-4147-A177-3AD203B41FA5}">
                      <a16:colId xmlns:a16="http://schemas.microsoft.com/office/drawing/2014/main" val="3682861925"/>
                    </a:ext>
                  </a:extLst>
                </a:gridCol>
                <a:gridCol w="1643250">
                  <a:extLst>
                    <a:ext uri="{9D8B030D-6E8A-4147-A177-3AD203B41FA5}">
                      <a16:colId xmlns:a16="http://schemas.microsoft.com/office/drawing/2014/main" val="4121262660"/>
                    </a:ext>
                  </a:extLst>
                </a:gridCol>
                <a:gridCol w="1411386">
                  <a:extLst>
                    <a:ext uri="{9D8B030D-6E8A-4147-A177-3AD203B41FA5}">
                      <a16:colId xmlns:a16="http://schemas.microsoft.com/office/drawing/2014/main" val="3203516444"/>
                    </a:ext>
                  </a:extLst>
                </a:gridCol>
                <a:gridCol w="2018731">
                  <a:extLst>
                    <a:ext uri="{9D8B030D-6E8A-4147-A177-3AD203B41FA5}">
                      <a16:colId xmlns:a16="http://schemas.microsoft.com/office/drawing/2014/main" val="42880296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437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Folder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My tasks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New List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58912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needs action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process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cancelled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3591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 Zone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GMT-11:00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GMT+00:00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GMT+14:00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4733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Priority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878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Privacy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specified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private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confidential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134059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352572" y="706573"/>
            <a:ext cx="26244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dirty="0"/>
              <a:t>EditTaskEachChoiceCoverage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2572" y="4364322"/>
            <a:ext cx="7601460" cy="12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8139</TotalTime>
  <Words>1296</Words>
  <Application>Microsoft Office PowerPoint</Application>
  <PresentationFormat>如螢幕大小 (4:3)</PresentationFormat>
  <Paragraphs>436</Paragraphs>
  <Slides>40</Slides>
  <Notes>32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40</vt:i4>
      </vt:variant>
    </vt:vector>
  </HeadingPairs>
  <TitlesOfParts>
    <vt:vector size="48" baseType="lpstr">
      <vt:lpstr>Arial</vt:lpstr>
      <vt:lpstr>Times New Roman</vt:lpstr>
      <vt:lpstr>Lato</vt:lpstr>
      <vt:lpstr>Wingdings</vt:lpstr>
      <vt:lpstr>微軟正黑體</vt:lpstr>
      <vt:lpstr>新細明體</vt:lpstr>
      <vt:lpstr>Raleway</vt:lpstr>
      <vt:lpstr>Antonio template</vt:lpstr>
      <vt:lpstr>STV-Project Presentation</vt:lpstr>
      <vt:lpstr>Outline</vt:lpstr>
      <vt:lpstr>Test Criteria</vt:lpstr>
      <vt:lpstr>PowerPoint 簡報</vt:lpstr>
      <vt:lpstr>Approach</vt:lpstr>
      <vt:lpstr>PowerPoint 簡報</vt:lpstr>
      <vt:lpstr>2.EdgeCoverage </vt:lpstr>
      <vt:lpstr>Approach- Each Choice for Tasks</vt:lpstr>
      <vt:lpstr>PowerPoint 簡報</vt:lpstr>
      <vt:lpstr>Approach-</vt:lpstr>
      <vt:lpstr>PowerPoint 簡報</vt:lpstr>
      <vt:lpstr>All Test Cases</vt:lpstr>
      <vt:lpstr>All Test Cases</vt:lpstr>
      <vt:lpstr>All Test Cases</vt:lpstr>
      <vt:lpstr>All Test Cases</vt:lpstr>
      <vt:lpstr>All Test Cases</vt:lpstr>
      <vt:lpstr>Anomaly</vt:lpstr>
      <vt:lpstr>Anomaly</vt:lpstr>
      <vt:lpstr>Testing Tools : AKB-Conceptual Diagram</vt:lpstr>
      <vt:lpstr>Testing Tools : AKB-How to write and run a script</vt:lpstr>
      <vt:lpstr>Live Demo</vt:lpstr>
      <vt:lpstr>Test Results Analyze</vt:lpstr>
      <vt:lpstr>Test Results Analyze - CI</vt:lpstr>
      <vt:lpstr>PowerPoint 簡報</vt:lpstr>
      <vt:lpstr>Pass/Fail</vt:lpstr>
      <vt:lpstr>Pass/Fail</vt:lpstr>
      <vt:lpstr>Pass/Fail – Crash and Bug</vt:lpstr>
      <vt:lpstr>Pass/Fail – Crash and Bug</vt:lpstr>
      <vt:lpstr>Pass/Fail – Crash and Bug</vt:lpstr>
      <vt:lpstr>Pass/Fail – Crash and Bug</vt:lpstr>
      <vt:lpstr>Pass/Fail – Crash and Bug</vt:lpstr>
      <vt:lpstr>Pass/Fail – Crash and Bug</vt:lpstr>
      <vt:lpstr>Pass/Fail – Crash and Bug</vt:lpstr>
      <vt:lpstr>Pass/Fail – Rotation and Reenter</vt:lpstr>
      <vt:lpstr>Pass/Fail – Crash and Anomaly</vt:lpstr>
      <vt:lpstr>Pass/Fail – Crash and Anomaly</vt:lpstr>
      <vt:lpstr>Pass/Fail – Crash and Anomaly</vt:lpstr>
      <vt:lpstr>Pass/Fail – Crash and Anomaly</vt:lpstr>
      <vt:lpstr>Difficulties</vt:lpstr>
      <vt:lpstr>Team member contributions and feedbacks - Artifacts 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DADA DADA</cp:lastModifiedBy>
  <cp:revision>108</cp:revision>
  <cp:lastPrinted>2019-04-23T04:45:41Z</cp:lastPrinted>
  <dcterms:modified xsi:type="dcterms:W3CDTF">2019-06-17T14:22:33Z</dcterms:modified>
</cp:coreProperties>
</file>